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38"/>
  </p:notesMasterIdLst>
  <p:handoutMasterIdLst>
    <p:handoutMasterId r:id="rId39"/>
  </p:handoutMasterIdLst>
  <p:sldIdLst>
    <p:sldId id="455" r:id="rId3"/>
    <p:sldId id="456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89" r:id="rId12"/>
    <p:sldId id="466" r:id="rId13"/>
    <p:sldId id="467" r:id="rId14"/>
    <p:sldId id="468" r:id="rId15"/>
    <p:sldId id="469" r:id="rId16"/>
    <p:sldId id="470" r:id="rId17"/>
    <p:sldId id="490" r:id="rId18"/>
    <p:sldId id="471" r:id="rId19"/>
    <p:sldId id="472" r:id="rId20"/>
    <p:sldId id="473" r:id="rId21"/>
    <p:sldId id="474" r:id="rId22"/>
    <p:sldId id="475" r:id="rId23"/>
    <p:sldId id="476" r:id="rId24"/>
    <p:sldId id="477" r:id="rId25"/>
    <p:sldId id="478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7" r:id="rId34"/>
    <p:sldId id="486" r:id="rId35"/>
    <p:sldId id="458" r:id="rId36"/>
    <p:sldId id="491" r:id="rId3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46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91844" autoAdjust="0"/>
  </p:normalViewPr>
  <p:slideViewPr>
    <p:cSldViewPr snapToGrid="0">
      <p:cViewPr varScale="1">
        <p:scale>
          <a:sx n="142" d="100"/>
          <a:sy n="142" d="100"/>
        </p:scale>
        <p:origin x="930" y="102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3T15:03:24.349" idx="46">
    <p:pos x="10" y="10"/>
    <p:text>@Stefan: normal überlegen wie man das gut erklärt... evtl... anderesrum?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03T12:47:01.405" idx="31">
    <p:pos x="4097" y="520"/>
    <p:text>wo sieht man das?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Ansatz converges to the lowest cost </a:t>
            </a:r>
            <a:r>
              <a:rPr lang="en-US" dirty="0" err="1"/>
              <a:t>fuction</a:t>
            </a:r>
            <a:r>
              <a:rPr lang="en-US" dirty="0"/>
              <a:t> value, but shows wiggles (why is that?) -&gt; the cost function does not evaluate against the ground truth of the full field measurement </a:t>
            </a:r>
          </a:p>
          <a:p>
            <a:r>
              <a:rPr lang="en-US" dirty="0"/>
              <a:t>The Convolutional Network and Fully Connected NN show similar results. -&gt; it does not seem to matter which network is employed. But CNN has less parameters…possibly its cheaper?</a:t>
            </a:r>
          </a:p>
          <a:p>
            <a:r>
              <a:rPr lang="en-US" dirty="0"/>
              <a:t>Sharp edges are observed with the Neural Networks… with slight overshoots….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50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POD 700 </a:t>
            </a:r>
            <a:r>
              <a:rPr lang="en-US" dirty="0" err="1"/>
              <a:t>Zeitschritte</a:t>
            </a:r>
            <a:r>
              <a:rPr lang="en-US" dirty="0"/>
              <a:t> am Rand x 10.000 Samples (* 2 * 2 )</a:t>
            </a:r>
          </a:p>
          <a:p>
            <a:r>
              <a:rPr lang="en-US" dirty="0" err="1"/>
              <a:t>Reduzierte</a:t>
            </a:r>
            <a:r>
              <a:rPr lang="en-US" dirty="0"/>
              <a:t> V Matrix 25*700  und u </a:t>
            </a:r>
            <a:r>
              <a:rPr lang="en-US" dirty="0" err="1"/>
              <a:t>reduziert</a:t>
            </a:r>
            <a:r>
              <a:rPr lang="en-US" dirty="0"/>
              <a:t> hat 25 </a:t>
            </a:r>
            <a:r>
              <a:rPr lang="en-US" dirty="0" err="1"/>
              <a:t>Koeffizienten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02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Für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bestimmten</a:t>
            </a:r>
            <a:r>
              <a:rPr lang="en-US" dirty="0"/>
              <a:t> </a:t>
            </a:r>
            <a:r>
              <a:rPr lang="en-US" dirty="0" err="1"/>
              <a:t>Frequenz</a:t>
            </a:r>
            <a:r>
              <a:rPr lang="en-US" dirty="0"/>
              <a:t> Sinus </a:t>
            </a:r>
            <a:r>
              <a:rPr lang="en-US" dirty="0" err="1"/>
              <a:t>Anregung</a:t>
            </a:r>
            <a:r>
              <a:rPr lang="en-US" dirty="0"/>
              <a:t>….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49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016DB-AB2C-CC50-D520-850F2F23E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A99BD-EAC6-4FD9-56B9-1D2927FFD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D5769-35DE-5A49-0BE6-0BD47FAC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A226-6EE3-0DA5-929F-0C17E912F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71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comments" Target="../comments/commen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 Inverse Problems &amp; Deep Learning: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en-GB" dirty="0"/>
              <a:t>Leon Herrmann</a:t>
            </a:r>
          </a:p>
          <a:p>
            <a:r>
              <a:rPr lang="en-GB" dirty="0"/>
              <a:t>Stefan </a:t>
            </a:r>
            <a:r>
              <a:rPr lang="en-GB" dirty="0" err="1"/>
              <a:t>Kollmannsberger</a:t>
            </a:r>
            <a:r>
              <a:rPr lang="en-GB" dirty="0"/>
              <a:t> </a:t>
            </a:r>
          </a:p>
          <a:p>
            <a:r>
              <a:rPr lang="en-GB" dirty="0"/>
              <a:t>Chair of Data Engineering in Construction</a:t>
            </a:r>
          </a:p>
          <a:p>
            <a:r>
              <a:rPr lang="en-GB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3"/>
                </a:solidFill>
                <a:latin typeface="+mn-lt"/>
              </a:rPr>
              <a:t>Deep Learning in Computational Mechanics – an introductory course, </a:t>
            </a:r>
            <a:br>
              <a:rPr lang="en-US" sz="1200" i="1" dirty="0">
                <a:solidFill>
                  <a:schemeClr val="accent3"/>
                </a:solidFill>
                <a:latin typeface="+mn-lt"/>
              </a:rPr>
            </a:br>
            <a:r>
              <a:rPr lang="en-US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website</a:t>
            </a:r>
            <a:endParaRPr lang="en-US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book</a:t>
            </a:r>
            <a:endParaRPr lang="en-US" sz="1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105E8-B688-AA95-1B88-64D500F8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4528C1-83E0-FD1E-5E58-61DB45C6C6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8776F-778A-8473-46D0-F73D941F9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E.33 Iterative Forward Solver (C)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Apply an iterative forward solver to a one-dimensional full waveform inversion example. Tune the hyperparameters and compare the three different ansatz functions.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141B3-8AC0-2176-BF8C-AE69202A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5B689-90A8-F3EE-E91C-168ED1D03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C9EAE-382A-5C1A-AC69-C79F983239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4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CE8207-1795-BDC2-E751-2E10C65D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955"/>
            <a:ext cx="9144000" cy="32971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916F07-0EF5-988F-2A8E-A096694A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example: plate with a hole: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 has a regularizing effect, i.e., produces a smoother material field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CEFE0F-9BC7-E237-66E3-C6E2326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9.2.4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6E029-C675-AE44-9C29-09EE405BB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9C63B-7DAF-8E03-2A86-65F2BECAF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B2D33-A42B-384E-7FF6-6A3D9DBB9700}"/>
              </a:ext>
            </a:extLst>
          </p:cNvPr>
          <p:cNvSpPr txBox="1"/>
          <p:nvPr/>
        </p:nvSpPr>
        <p:spPr>
          <a:xfrm>
            <a:off x="1002315" y="4444838"/>
            <a:ext cx="2379306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(Convolutional) neural network ansatz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80F63-BC78-8494-AC27-C9C46F1EC2E8}"/>
              </a:ext>
            </a:extLst>
          </p:cNvPr>
          <p:cNvSpPr txBox="1"/>
          <p:nvPr/>
        </p:nvSpPr>
        <p:spPr>
          <a:xfrm>
            <a:off x="5885318" y="4438978"/>
            <a:ext cx="817724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Linear ansatz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187BB-FBBA-CCF0-CAE9-11E2537ACE5D}"/>
              </a:ext>
            </a:extLst>
          </p:cNvPr>
          <p:cNvSpPr txBox="1"/>
          <p:nvPr/>
        </p:nvSpPr>
        <p:spPr>
          <a:xfrm>
            <a:off x="4173087" y="627109"/>
            <a:ext cx="4970913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On the use of neural networks for full waveform inversion, Herrmann et al. 2023</a:t>
            </a:r>
          </a:p>
        </p:txBody>
      </p:sp>
    </p:spTree>
    <p:extLst>
      <p:ext uri="{BB962C8B-B14F-4D97-AF65-F5344CB8AC3E}">
        <p14:creationId xmlns:p14="http://schemas.microsoft.com/office/powerpoint/2010/main" val="412025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E5464C-1C78-AA08-8453-D110034B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49" y="1368600"/>
            <a:ext cx="4259195" cy="277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81A1D-C7A2-DC80-4B40-A48DF982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0" y="1749579"/>
            <a:ext cx="4424916" cy="1646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0423A-937D-4D85-17E4-031A8FDC9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1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Goal is to learn a mapping between measurements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bg2"/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and the wave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de-DE" b="0" dirty="0">
                  <a:solidFill>
                    <a:schemeClr val="bg2"/>
                  </a:solidFill>
                </a:endParaRPr>
              </a:p>
              <a:p>
                <a:pPr marL="266700" lvl="1" indent="-266700"/>
                <a:r>
                  <a:rPr lang="en-US" dirty="0"/>
                  <a:t>The neural network relies on a dataset to learn the underlying physics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dataset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needed.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Defect parametrization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r>
                  <a:rPr lang="en-US" dirty="0"/>
                  <a:t> different wave fields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Corresponding wave fields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are</a:t>
                </a:r>
                <a:br>
                  <a:rPr lang="en-US" dirty="0"/>
                </a:br>
                <a:r>
                  <a:rPr lang="en-US" dirty="0"/>
                  <a:t>computed with the finite difference method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Dimensionality of wave speeds: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000×117</m:t>
                    </m:r>
                  </m:oMath>
                </a14:m>
                <a:r>
                  <a:rPr lang="en-US" dirty="0"/>
                  <a:t>) 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000×3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Dimensionality of wave fields: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000×2×2×700)</m:t>
                    </m:r>
                  </m:oMath>
                </a14:m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0423A-937D-4D85-17E4-031A8FDC9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89" t="-922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6E0CE05-0C81-A7F6-8992-7E2C8266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 Data-Driven Solver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37428-BFC1-06BD-5ECB-13824CFCF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F016A-FC0F-91D3-3748-D698D43300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519C82-670C-F493-C043-E4443DABF8AA}"/>
                  </a:ext>
                </a:extLst>
              </p:cNvPr>
              <p:cNvSpPr txBox="1"/>
              <p:nvPr/>
            </p:nvSpPr>
            <p:spPr>
              <a:xfrm>
                <a:off x="5756562" y="4317810"/>
                <a:ext cx="1264984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Relying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519C82-670C-F493-C043-E4443DABF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62" y="4317810"/>
                <a:ext cx="1264984" cy="198068"/>
              </a:xfrm>
              <a:prstGeom prst="rect">
                <a:avLst/>
              </a:prstGeom>
              <a:blipFill>
                <a:blip r:embed="rId5"/>
                <a:stretch>
                  <a:fillRect l="-7212" t="-15152" r="-962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277BEF-1A8B-9A84-6566-3BDCDEC8F9FE}"/>
              </a:ext>
            </a:extLst>
          </p:cNvPr>
          <p:cNvSpPr txBox="1"/>
          <p:nvPr/>
        </p:nvSpPr>
        <p:spPr>
          <a:xfrm>
            <a:off x="951946" y="4307991"/>
            <a:ext cx="4424915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Due to spatial discretization (117 points) &amp; number of time steps (700)</a:t>
            </a:r>
          </a:p>
        </p:txBody>
      </p:sp>
    </p:spTree>
    <p:extLst>
      <p:ext uri="{BB962C8B-B14F-4D97-AF65-F5344CB8AC3E}">
        <p14:creationId xmlns:p14="http://schemas.microsoft.com/office/powerpoint/2010/main" val="175487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C6AD88-84CD-AC3C-3E75-E88B51D15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Learning a mapping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∈(2×2×700)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∈(117)</m:t>
                    </m:r>
                  </m:oMath>
                </a14:m>
                <a:r>
                  <a:rPr lang="en-US" dirty="0"/>
                  <a:t> is challenging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Dimensionality reduction </a:t>
                </a:r>
                <a:r>
                  <a:rPr lang="en-US" dirty="0"/>
                  <a:t>techniques (from Chapter 6) might be beneficial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bg2"/>
                    </a:solidFill>
                  </a:rPr>
                  <a:t>low-dimensional representation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can be obtained through a </a:t>
                </a:r>
                <a:r>
                  <a:rPr lang="en-US" dirty="0">
                    <a:solidFill>
                      <a:schemeClr val="bg2"/>
                    </a:solidFill>
                  </a:rPr>
                  <a:t>singular value decomposition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yields an orthogonal transformation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(truncated: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</m:oMath>
                </a14:m>
                <a:r>
                  <a:rPr lang="en-US" dirty="0"/>
                  <a:t>), enabling the transformation to and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acc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61963" lvl="1" indent="-285750"/>
                <a:r>
                  <a:rPr lang="en-US" dirty="0">
                    <a:solidFill>
                      <a:schemeClr val="tx1"/>
                    </a:solidFill>
                  </a:rPr>
                  <a:t>At a truncation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can still be reconstructed</a:t>
                </a:r>
              </a:p>
              <a:p>
                <a:pPr marL="461963" lvl="1" indent="-285750"/>
                <a:r>
                  <a:rPr lang="en-US" dirty="0"/>
                  <a:t>Thus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∈(2×2×700)</m:t>
                    </m:r>
                  </m:oMath>
                </a14:m>
                <a:r>
                  <a:rPr lang="en-US" dirty="0"/>
                  <a:t> can be </a:t>
                </a:r>
                <a:br>
                  <a:rPr lang="en-US" dirty="0"/>
                </a:br>
                <a:r>
                  <a:rPr lang="en-US" dirty="0"/>
                  <a:t>reduced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∈(2×2×25)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C6AD88-84CD-AC3C-3E75-E88B51D15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6" t="-922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36AEC94-BBBD-A1E2-E6F0-9E62874C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 Data-Driven Solver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291-2021-F9B4-B834-01D56F6FFE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1E91-7A44-3F7C-7EFE-3967A4A539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EB09D-BD3C-3F7F-A647-E4836A416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657" y="2260172"/>
            <a:ext cx="5614988" cy="2283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842A7-04C8-7F5E-6EF2-1B2C3B656EF1}"/>
              </a:ext>
            </a:extLst>
          </p:cNvPr>
          <p:cNvSpPr txBox="1"/>
          <p:nvPr/>
        </p:nvSpPr>
        <p:spPr>
          <a:xfrm>
            <a:off x="4481321" y="4500975"/>
            <a:ext cx="92910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Singular values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F97573-6F5B-44DF-8AE8-A31E55A9831F}"/>
                  </a:ext>
                </a:extLst>
              </p:cNvPr>
              <p:cNvSpPr txBox="1"/>
              <p:nvPr/>
            </p:nvSpPr>
            <p:spPr>
              <a:xfrm>
                <a:off x="6489084" y="4501900"/>
                <a:ext cx="2595198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Reconstruction at truncation level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F97573-6F5B-44DF-8AE8-A31E55A9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084" y="4501900"/>
                <a:ext cx="2595198" cy="198068"/>
              </a:xfrm>
              <a:prstGeom prst="rect">
                <a:avLst/>
              </a:prstGeom>
              <a:blipFill>
                <a:blip r:embed="rId5"/>
                <a:stretch>
                  <a:fillRect l="-3521" t="-15625" r="-14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5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597709-06C0-B9E3-D65F-C8DD2DFB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01" y="4201010"/>
            <a:ext cx="2162277" cy="804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F3E7A-31F1-392C-370A-68EA40B4F5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compress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∈(117)</m:t>
                    </m:r>
                  </m:oMath>
                </a14:m>
                <a:r>
                  <a:rPr lang="en-US" dirty="0"/>
                  <a:t> with a singular value decomposition?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No, because the discontinuities require a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nonlinear transformation</a:t>
                </a:r>
              </a:p>
              <a:p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/>
                  <a:t>For simplicity, we rely on the chosen parametrization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leading to a reduction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∈(117)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∈(3)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2F3E7A-31F1-392C-370A-68EA40B4F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CDFB8DB-97DF-D372-0574-FA02000F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 Data-Driven Solver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A67E4-4040-ADB2-1F75-12AFCE634B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A04FA-F10C-31D7-E44F-75FB6FFF6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A6F201-F773-D4DF-6F78-DFD64596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43" y="1062374"/>
            <a:ext cx="6012250" cy="2435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C1FAD-41C5-27AE-11EC-4C7D3E633F89}"/>
              </a:ext>
            </a:extLst>
          </p:cNvPr>
          <p:cNvSpPr txBox="1"/>
          <p:nvPr/>
        </p:nvSpPr>
        <p:spPr>
          <a:xfrm>
            <a:off x="2366771" y="3429989"/>
            <a:ext cx="92910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Singular values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5F7753-BD34-F089-A9C9-F16493C512E5}"/>
                  </a:ext>
                </a:extLst>
              </p:cNvPr>
              <p:cNvSpPr txBox="1"/>
              <p:nvPr/>
            </p:nvSpPr>
            <p:spPr>
              <a:xfrm>
                <a:off x="4645861" y="3429989"/>
                <a:ext cx="2595198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Reconstruction at truncation level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5F7753-BD34-F089-A9C9-F16493C51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61" y="3429989"/>
                <a:ext cx="2595198" cy="198068"/>
              </a:xfrm>
              <a:prstGeom prst="rect">
                <a:avLst/>
              </a:prstGeom>
              <a:blipFill>
                <a:blip r:embed="rId5"/>
                <a:stretch>
                  <a:fillRect l="-3521" t="-15625" r="-140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CEA4FCC-FF6F-678F-7FE1-F8AB03193F52}"/>
              </a:ext>
            </a:extLst>
          </p:cNvPr>
          <p:cNvSpPr txBox="1"/>
          <p:nvPr/>
        </p:nvSpPr>
        <p:spPr>
          <a:xfrm>
            <a:off x="5396190" y="3690325"/>
            <a:ext cx="2757488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Could be achieved by nonlinear techniques, such as autoencoders (see Chapter 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A88BCA-F9E4-9BE7-1433-6CC40F6D9AB3}"/>
                  </a:ext>
                </a:extLst>
              </p:cNvPr>
              <p:cNvSpPr txBox="1"/>
              <p:nvPr/>
            </p:nvSpPr>
            <p:spPr>
              <a:xfrm>
                <a:off x="3715037" y="4480859"/>
                <a:ext cx="2757488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This limits the solver to only identify shapes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A88BCA-F9E4-9BE7-1433-6CC40F6D9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037" y="4480859"/>
                <a:ext cx="2757488" cy="409086"/>
              </a:xfrm>
              <a:prstGeom prst="rect">
                <a:avLst/>
              </a:prstGeom>
              <a:blipFill>
                <a:blip r:embed="rId6"/>
                <a:stretch>
                  <a:fillRect l="-3311" t="-7463" r="-2649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10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211CBB-121B-AA52-6213-07CDE5F85B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Mapping between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∈(2×2×25)</m:t>
                    </m:r>
                  </m:oMath>
                </a14:m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(200)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∈(3)</m:t>
                    </m:r>
                  </m:oMath>
                </a14:m>
                <a:r>
                  <a:rPr lang="en-US" dirty="0"/>
                  <a:t> via</a:t>
                </a:r>
                <a:br>
                  <a:rPr lang="en-US" dirty="0"/>
                </a:br>
                <a:r>
                  <a:rPr lang="en-US" dirty="0"/>
                  <a:t>fully connected neural network (200 input neurons &amp; 3 output neurons)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Data-driven cost function</a:t>
                </a:r>
              </a:p>
              <a:p>
                <a:pPr marL="266700" indent="-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Minimization via Adam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211CBB-121B-AA52-6213-07CDE5F85B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8F8396A-33D2-E79E-AA11-4658728B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 Data-Driven Solver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BB2B7-B555-787C-4360-C6B20DC06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EF83C-AC2E-4231-CAB8-740BC58E18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8F8B60-81A0-655C-EAA1-0AF9CA61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48" y="1340026"/>
            <a:ext cx="4050852" cy="2639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2CDCB-6353-A6EA-CCC7-59E03693D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23" y="2437364"/>
            <a:ext cx="4891949" cy="24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2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DB472-E7E7-6BC0-3B11-8C93354D7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108D75-FE96-CEFF-F74A-AB85F4DB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E.34 Data-Driven Solver (C)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noProof="0" dirty="0"/>
              <a:t>Train a data-driven solver to learn the mapping between wave field and the spatial wave velocity distribution. Begin with a dataset generation and a linear dimensionality reduction using singular value </a:t>
            </a:r>
            <a:r>
              <a:rPr lang="en-US" noProof="0"/>
              <a:t>decomposition.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D656A-8BF8-09D2-CB1C-3EBEF6FF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bg2"/>
                </a:solidFill>
              </a:rPr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77F5C-DD60-BD65-6E71-88D7F7D529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B20FA-3BF4-6CCF-0615-EFABF8E4DA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E7E02B-2960-9D71-67C1-E7358790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33" y="2027250"/>
            <a:ext cx="3674006" cy="2936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7F04CD-BCF1-6089-0403-58A1F56F4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data-driven solver </a:t>
                </a:r>
                <a:r>
                  <a:rPr lang="en-US" dirty="0"/>
                  <a:t>enables </a:t>
                </a:r>
                <a:r>
                  <a:rPr lang="en-US" u="sng" dirty="0">
                    <a:solidFill>
                      <a:schemeClr val="bg2"/>
                    </a:solidFill>
                  </a:rPr>
                  <a:t>fast</a:t>
                </a:r>
                <a:r>
                  <a:rPr lang="en-US" dirty="0"/>
                  <a:t> online prediction, but is potentially </a:t>
                </a:r>
                <a:r>
                  <a:rPr lang="en-US" u="sng" dirty="0">
                    <a:solidFill>
                      <a:schemeClr val="bg2"/>
                    </a:solidFill>
                  </a:rPr>
                  <a:t>unreliable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iterative forward solver </a:t>
                </a:r>
                <a:r>
                  <a:rPr lang="en-US" dirty="0"/>
                  <a:t>is </a:t>
                </a:r>
                <a:r>
                  <a:rPr lang="en-US" u="sng" dirty="0">
                    <a:solidFill>
                      <a:schemeClr val="bg2"/>
                    </a:solidFill>
                  </a:rPr>
                  <a:t>reliable</a:t>
                </a:r>
                <a:r>
                  <a:rPr lang="en-US" dirty="0"/>
                  <a:t>, but </a:t>
                </a:r>
                <a:r>
                  <a:rPr lang="en-US" u="sng" dirty="0">
                    <a:solidFill>
                      <a:schemeClr val="bg2"/>
                    </a:solidFill>
                  </a:rPr>
                  <a:t>expensive</a:t>
                </a:r>
                <a:r>
                  <a:rPr lang="en-US" dirty="0"/>
                  <a:t> (1 gradient-based optimization per inversion)</a:t>
                </a:r>
              </a:p>
              <a:p>
                <a:r>
                  <a:rPr lang="en-US" dirty="0"/>
                  <a:t>Can we combine the two methods to form a reliable and fast method?</a:t>
                </a:r>
              </a:p>
              <a:p>
                <a:r>
                  <a:rPr lang="en-US" b="1" dirty="0"/>
                  <a:t>Transfer Learning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a technique in which knowledge learned from a task is </a:t>
                </a:r>
                <a:r>
                  <a:rPr lang="en-US" dirty="0">
                    <a:solidFill>
                      <a:schemeClr val="bg2"/>
                    </a:solidFill>
                  </a:rPr>
                  <a:t>reused</a:t>
                </a:r>
                <a:r>
                  <a:rPr lang="en-US" dirty="0"/>
                  <a:t> to boost performance on a related 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initial training is called </a:t>
                </a:r>
                <a:r>
                  <a:rPr lang="en-US" dirty="0">
                    <a:solidFill>
                      <a:schemeClr val="bg2"/>
                    </a:solidFill>
                  </a:rPr>
                  <a:t>pretraining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Idea is to use the data-driven solver as pretraining</a:t>
                </a:r>
              </a:p>
              <a:p>
                <a:pPr marL="266700" indent="-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𝚯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Ensure a reliable identification with subsequent</a:t>
                </a:r>
                <a:br>
                  <a:rPr lang="en-US" dirty="0"/>
                </a:br>
                <a:r>
                  <a:rPr lang="en-US" dirty="0"/>
                  <a:t>iterative forward solver</a:t>
                </a:r>
              </a:p>
              <a:p>
                <a:pPr marL="266700" indent="-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e>
                                              </m:acc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1" i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𝚯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𝒯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37F04CD-BCF1-6089-0403-58A1F56F4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7500B88-49A9-655B-3EA3-49AFF1B6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966AF-D9A3-4324-2311-AD5E804BC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88656-D5CA-2B87-C088-C5A18D6B3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B27C0-4855-B541-7EEA-1D3C87A1EBB1}"/>
              </a:ext>
            </a:extLst>
          </p:cNvPr>
          <p:cNvSpPr txBox="1"/>
          <p:nvPr/>
        </p:nvSpPr>
        <p:spPr>
          <a:xfrm>
            <a:off x="4493944" y="558317"/>
            <a:ext cx="4650056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Accelerating full waveform inversion by transfer learning, Singh et al. 2025</a:t>
            </a:r>
          </a:p>
        </p:txBody>
      </p:sp>
    </p:spTree>
    <p:extLst>
      <p:ext uri="{BB962C8B-B14F-4D97-AF65-F5344CB8AC3E}">
        <p14:creationId xmlns:p14="http://schemas.microsoft.com/office/powerpoint/2010/main" val="3409749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591354-D9CC-DBEE-45EB-C8192C5E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3" y="3028184"/>
            <a:ext cx="5464969" cy="1702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251420-E6DA-3B1F-C725-24EED9E94D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Dataset</a:t>
                </a:r>
                <a:r>
                  <a:rPr lang="en-US" dirty="0"/>
                  <a:t> consisting of </a:t>
                </a:r>
                <a:r>
                  <a:rPr lang="en-US" dirty="0">
                    <a:solidFill>
                      <a:schemeClr val="bg2"/>
                    </a:solidFill>
                  </a:rPr>
                  <a:t>ellipsoidal defects </a:t>
                </a:r>
                <a:r>
                  <a:rPr lang="en-US" dirty="0"/>
                  <a:t>for the data-driven solver (parametrization via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Mapping</a:t>
                </a:r>
                <a:r>
                  <a:rPr lang="en-US" dirty="0"/>
                  <a:t> via </a:t>
                </a:r>
                <a:r>
                  <a:rPr lang="en-US" dirty="0">
                    <a:solidFill>
                      <a:schemeClr val="bg2"/>
                    </a:solidFill>
                  </a:rPr>
                  <a:t>convolutional neural network </a:t>
                </a:r>
                <a:r>
                  <a:rPr lang="en-US" dirty="0"/>
                  <a:t>(U-Net) between </a:t>
                </a:r>
                <a:r>
                  <a:rPr lang="en-US" dirty="0">
                    <a:solidFill>
                      <a:schemeClr val="bg2"/>
                    </a:solidFill>
                  </a:rPr>
                  <a:t>initial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bg2"/>
                    </a:solidFill>
                  </a:rPr>
                  <a:t>true material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2251420-E6DA-3B1F-C725-24EED9E94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E51892-1F1A-7183-5887-6084214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0A06F-7A78-2600-ECB9-8BDE10873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9824-4324-3C3F-7E8B-EE3D94EC4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19923-8A9B-4672-A11D-2BDF6488D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231" y="1126331"/>
            <a:ext cx="2907507" cy="1628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BF5BB-B769-0A1D-8689-A4A69FB10AB4}"/>
                  </a:ext>
                </a:extLst>
              </p:cNvPr>
              <p:cNvSpPr txBox="1"/>
              <p:nvPr/>
            </p:nvSpPr>
            <p:spPr>
              <a:xfrm>
                <a:off x="1095176" y="4662538"/>
                <a:ext cx="1394997" cy="198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Material distribution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8BF5BB-B769-0A1D-8689-A4A69FB10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76" y="4662538"/>
                <a:ext cx="1394997" cy="198581"/>
              </a:xfrm>
              <a:prstGeom prst="rect">
                <a:avLst/>
              </a:prstGeom>
              <a:blipFill>
                <a:blip r:embed="rId5"/>
                <a:stretch>
                  <a:fillRect l="-7018" t="-15625" r="-26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172D0-C8D7-BFF3-164F-B7FD98414FAB}"/>
                  </a:ext>
                </a:extLst>
              </p:cNvPr>
              <p:cNvSpPr txBox="1"/>
              <p:nvPr/>
            </p:nvSpPr>
            <p:spPr>
              <a:xfrm>
                <a:off x="4070296" y="4656404"/>
                <a:ext cx="1206997" cy="203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Initial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5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050" dirty="0"/>
                  <a:t> </a:t>
                </a:r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172D0-C8D7-BFF3-164F-B7FD98414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296" y="4656404"/>
                <a:ext cx="1206997" cy="203069"/>
              </a:xfrm>
              <a:prstGeom prst="rect">
                <a:avLst/>
              </a:prstGeom>
              <a:blipFill>
                <a:blip r:embed="rId6"/>
                <a:stretch>
                  <a:fillRect l="-8081" t="-1515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8DD4B-2C8C-EC71-A59B-E1D67D131E3B}"/>
                  </a:ext>
                </a:extLst>
              </p:cNvPr>
              <p:cNvSpPr txBox="1"/>
              <p:nvPr/>
            </p:nvSpPr>
            <p:spPr>
              <a:xfrm>
                <a:off x="6155532" y="1330763"/>
                <a:ext cx="2757488" cy="104060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Data </a:t>
                </a:r>
                <a:r>
                  <a:rPr lang="en-US" sz="1200" dirty="0" err="1">
                    <a:latin typeface="+mn-lt"/>
                  </a:rPr>
                  <a:t>generation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is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cheap</a:t>
                </a:r>
                <a:r>
                  <a:rPr lang="en-US" sz="1200" dirty="0">
                    <a:latin typeface="+mn-lt"/>
                  </a:rPr>
                  <a:t> in </a:t>
                </a:r>
                <a:r>
                  <a:rPr lang="en-US" sz="1200" dirty="0" err="1">
                    <a:latin typeface="+mn-lt"/>
                  </a:rPr>
                  <a:t>comparison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to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solving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the</a:t>
                </a:r>
                <a:r>
                  <a:rPr lang="en-US" sz="1200" dirty="0">
                    <a:latin typeface="+mn-lt"/>
                  </a:rPr>
                  <a:t> inverse </a:t>
                </a:r>
                <a:r>
                  <a:rPr lang="en-US" sz="1200" dirty="0" err="1">
                    <a:latin typeface="+mn-lt"/>
                  </a:rPr>
                  <a:t>problem</a:t>
                </a:r>
                <a:r>
                  <a:rPr lang="en-US" sz="1200" dirty="0">
                    <a:latin typeface="+mn-lt"/>
                  </a:rPr>
                  <a:t> (</a:t>
                </a:r>
                <a:r>
                  <a:rPr lang="en-US" sz="1200" dirty="0" err="1">
                    <a:latin typeface="+mn-lt"/>
                  </a:rPr>
                  <a:t>each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forward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computation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is</a:t>
                </a:r>
                <a:r>
                  <a:rPr lang="en-US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∼100</m:t>
                    </m:r>
                  </m:oMath>
                </a14:m>
                <a:r>
                  <a:rPr lang="en-US" sz="1200" dirty="0">
                    <a:latin typeface="+mn-lt"/>
                  </a:rPr>
                  <a:t> cheaper than solving 1 inverse problem)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u="sng" dirty="0">
                    <a:latin typeface="+mn-lt"/>
                  </a:rPr>
                  <a:t> more favorable breakeven threshold</a:t>
                </a:r>
                <a:r>
                  <a:rPr lang="en-US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18DD4B-2C8C-EC71-A59B-E1D67D131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532" y="1330763"/>
                <a:ext cx="2757488" cy="1040606"/>
              </a:xfrm>
              <a:prstGeom prst="rect">
                <a:avLst/>
              </a:prstGeom>
              <a:blipFill>
                <a:blip r:embed="rId7"/>
                <a:stretch>
                  <a:fillRect l="-3540" t="-2924" r="-1770" b="-8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BA44F4-7D8E-79FC-BA91-F81B2446CAF2}"/>
                  </a:ext>
                </a:extLst>
              </p:cNvPr>
              <p:cNvSpPr txBox="1"/>
              <p:nvPr/>
            </p:nvSpPr>
            <p:spPr>
              <a:xfrm>
                <a:off x="6155532" y="3478635"/>
                <a:ext cx="2757488" cy="104060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Input and output have the same shape (signals have shape (# of sensors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+mn-lt"/>
                  </a:rPr>
                  <a:t> # of sources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+mn-lt"/>
                  </a:rPr>
                  <a:t> # of timesteps), which is challenging to convert to (# of points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+mn-lt"/>
                  </a:rPr>
                  <a:t> # of points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BA44F4-7D8E-79FC-BA91-F81B2446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532" y="3478635"/>
                <a:ext cx="2757488" cy="1040606"/>
              </a:xfrm>
              <a:prstGeom prst="rect">
                <a:avLst/>
              </a:prstGeom>
              <a:blipFill>
                <a:blip r:embed="rId8"/>
                <a:stretch>
                  <a:fillRect l="-3540" t="-2941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27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9A0972-12CE-B414-2CC2-354B9B82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Predictions of the data-driven solver after training with 1‘800 samples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F8461C-B253-B9C4-E5F3-9B218428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A5C5E-973B-1581-4A9D-1B045C68FE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050D-3464-B68A-89EC-1AB56B27B1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38C76-54F6-2AD5-FF95-FCE49BEFC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205194"/>
            <a:ext cx="8408194" cy="3347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91AA6A-A3EB-E1F9-C4B7-3A15C18F1764}"/>
                  </a:ext>
                </a:extLst>
              </p:cNvPr>
              <p:cNvSpPr txBox="1"/>
              <p:nvPr/>
            </p:nvSpPr>
            <p:spPr>
              <a:xfrm>
                <a:off x="5676900" y="766778"/>
                <a:ext cx="3413929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~100</m:t>
                    </m:r>
                  </m:oMath>
                </a14:m>
                <a:r>
                  <a:rPr lang="en-US" sz="1200" dirty="0">
                    <a:latin typeface="+mn-lt"/>
                  </a:rPr>
                  <a:t> samples are sufficient to produce similar results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91AA6A-A3EB-E1F9-C4B7-3A15C18F1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00" y="766778"/>
                <a:ext cx="3413929" cy="198068"/>
              </a:xfrm>
              <a:prstGeom prst="rect">
                <a:avLst/>
              </a:prstGeom>
              <a:blipFill>
                <a:blip r:embed="rId3"/>
                <a:stretch>
                  <a:fillRect l="-893" t="-15625" r="-89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333619E-DA03-776E-EB2F-7506A064A266}"/>
              </a:ext>
            </a:extLst>
          </p:cNvPr>
          <p:cNvSpPr txBox="1"/>
          <p:nvPr/>
        </p:nvSpPr>
        <p:spPr>
          <a:xfrm>
            <a:off x="4493944" y="558317"/>
            <a:ext cx="4650056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Accelerating full waveform inversion by transfer learning, Singh et al. 2025</a:t>
            </a:r>
          </a:p>
        </p:txBody>
      </p:sp>
    </p:spTree>
    <p:extLst>
      <p:ext uri="{BB962C8B-B14F-4D97-AF65-F5344CB8AC3E}">
        <p14:creationId xmlns:p14="http://schemas.microsoft.com/office/powerpoint/2010/main" val="248258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 Inverse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 Basic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9.1.1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9.1.2 Iterative Forward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9.1.3 Data-Driven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 Ultrasonic Nondestructive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9.2.1 Acoustic Wave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9.2.3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9.2.4 Iterative Forward Solver (with Neural Network Ansatz)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9.2.5 Data-Driven Solver &amp;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9.3 Topology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9.3.3 Iterative Forward Solver with Neural Network Ansatz (Compliance &amp; Acoustic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10 Methodological Overview of Deep Learning in Computational Mechanics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A330AC-DA5B-1B31-4F5D-431201DA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Acceleration</a:t>
            </a:r>
            <a:r>
              <a:rPr lang="en-US"/>
              <a:t> through transfer learning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6A8376-AAB1-9A1E-4FFC-7D38802F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A76B4-B7D5-1417-CA36-BE6B28F375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8CE6D-EDBE-1A60-FE4F-349B3494D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FA587-6CAA-DDDA-3CC4-1B35DF89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73" y="1164519"/>
            <a:ext cx="5004946" cy="36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9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2E6F15-7DE9-F77F-DF88-FC87833EE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But what about material outside of the training dataset?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FC989-AEA2-B7FB-AE00-20AD44DA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CF52E-EF20-6A48-2611-535C63DC4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010C9-5319-98D4-BB4F-5AC599E32F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49F77-DCD8-8ECC-DA0B-B5AB1059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17" y="1221581"/>
            <a:ext cx="7149699" cy="33882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4E0E78-A291-E9BB-50DA-9AB782B03565}"/>
              </a:ext>
            </a:extLst>
          </p:cNvPr>
          <p:cNvSpPr/>
          <p:nvPr/>
        </p:nvSpPr>
        <p:spPr>
          <a:xfrm>
            <a:off x="2364581" y="2809203"/>
            <a:ext cx="6165057" cy="269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3CAF2-9174-ECB0-10C4-C02E16CDDB2D}"/>
              </a:ext>
            </a:extLst>
          </p:cNvPr>
          <p:cNvSpPr txBox="1"/>
          <p:nvPr/>
        </p:nvSpPr>
        <p:spPr>
          <a:xfrm>
            <a:off x="154784" y="3648125"/>
            <a:ext cx="1759969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Closest material distribution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in training dataset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CBECA-DC91-3EBD-9307-0FF58C7210FC}"/>
              </a:ext>
            </a:extLst>
          </p:cNvPr>
          <p:cNvSpPr txBox="1"/>
          <p:nvPr/>
        </p:nvSpPr>
        <p:spPr>
          <a:xfrm>
            <a:off x="724106" y="1936174"/>
            <a:ext cx="621324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Test cases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80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AC6D2-6594-390A-76E3-99CEFF05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Acceleration</a:t>
            </a:r>
            <a:r>
              <a:rPr lang="en-US"/>
              <a:t> through transfer learning persists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8E0C68-9969-8B26-FD8D-2FA0A8B3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9.2.5.1 Transfer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722D-37EB-0AC5-2486-CFEFD63750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DC399-ECFF-31AF-0037-4FDF449B24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FCC84-4081-9708-2476-191B4097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3" y="1185760"/>
            <a:ext cx="7950993" cy="3508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9208D-E4A7-513E-B9E8-B5FE81C7F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826"/>
          <a:stretch/>
        </p:blipFill>
        <p:spPr>
          <a:xfrm>
            <a:off x="3776110" y="346841"/>
            <a:ext cx="3374597" cy="7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6A77CC-FBFC-8B76-0DCA-81C046BAA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Topology optimization is a task from computational mechanics that can be framed as minimization problem to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optimize material layout/distribution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based on an 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(e.g., stiffness maximization)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under constraints (e.g., material volume, boundary conditions, material properties…)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 (most efficiently) achieved through gradient-based optimization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6A77CC-FBFC-8B76-0DCA-81C046BAA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29952A6-7571-0843-3CFA-FAE04E04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 Topology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21E37-8663-7B66-1D0A-2DE8E389AA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7CCD-6517-6F02-85A3-8C312EE89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89482-51D8-BD28-5838-EFF3D7DD2B0E}"/>
              </a:ext>
            </a:extLst>
          </p:cNvPr>
          <p:cNvSpPr txBox="1"/>
          <p:nvPr/>
        </p:nvSpPr>
        <p:spPr>
          <a:xfrm>
            <a:off x="4219510" y="551793"/>
            <a:ext cx="492449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Topology Optimization: Theory, Methods, and Applications, </a:t>
            </a:r>
            <a:r>
              <a:rPr lang="en-US" sz="1200" i="1" dirty="0" err="1">
                <a:solidFill>
                  <a:schemeClr val="accent2"/>
                </a:solidFill>
                <a:latin typeface="+mn-lt"/>
              </a:rPr>
              <a:t>Bendsøe</a:t>
            </a:r>
            <a:r>
              <a:rPr lang="en-US" sz="1200" i="1" dirty="0">
                <a:solidFill>
                  <a:schemeClr val="accent2"/>
                </a:solidFill>
                <a:latin typeface="+mn-lt"/>
              </a:rPr>
              <a:t> et al. 2004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5443B-0F87-2A72-C843-2AB4A3EC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2720484"/>
            <a:ext cx="4181540" cy="1936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04104-FF32-C981-3EE4-C4325BFC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29" y="2720484"/>
            <a:ext cx="4181540" cy="1936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CDA4D-85BC-2DAD-CE37-75F94E0542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6" t="6212" r="1564" b="4624"/>
          <a:stretch/>
        </p:blipFill>
        <p:spPr>
          <a:xfrm>
            <a:off x="5083963" y="3112292"/>
            <a:ext cx="3679032" cy="12358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248251-5D1A-C525-7849-57D7281C0DF4}"/>
              </a:ext>
            </a:extLst>
          </p:cNvPr>
          <p:cNvSpPr txBox="1"/>
          <p:nvPr/>
        </p:nvSpPr>
        <p:spPr>
          <a:xfrm>
            <a:off x="1343500" y="4424356"/>
            <a:ext cx="2116862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Problem formulation (MBB beam)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9BBD2-3665-4835-03F6-43392B358348}"/>
              </a:ext>
            </a:extLst>
          </p:cNvPr>
          <p:cNvSpPr txBox="1"/>
          <p:nvPr/>
        </p:nvSpPr>
        <p:spPr>
          <a:xfrm>
            <a:off x="5818298" y="4423479"/>
            <a:ext cx="238187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Optimized binary material distribution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446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15432D-1C84-3B23-88AD-155ABE95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25" y="1548293"/>
            <a:ext cx="4436749" cy="2046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12E325-694A-E3F6-53DB-5EC4ED95D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to integrate neural networks into topology optimization?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Physics-informed neural networks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unsuitable for inverse problems without full-domain knowledge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Data-driven solvers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minor errors lead to major structural discrepancies (&amp; too expensive data generation)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Compliance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Difference in MSE: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∼2.5⋅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Transfer learning </a:t>
                </a:r>
                <a:r>
                  <a:rPr lang="en-US" dirty="0"/>
                  <a:t>infeasible because in topology optimization: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full inversion must be performed for each data pair to be learnt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lack of </a:t>
                </a:r>
                <a:r>
                  <a:rPr lang="en-US"/>
                  <a:t>good pretrained models</a:t>
                </a:r>
                <a:endParaRPr lang="en-US" dirty="0"/>
              </a:p>
              <a:p>
                <a:r>
                  <a:rPr lang="en-US" dirty="0"/>
                  <a:t>Generative approaches do exist, (not treated here, see Chapter 8)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What about a neural network ansatz in an iterative forward solver?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12E325-694A-E3F6-53DB-5EC4ED95D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46AA1C7-F7E2-536C-F7C6-A783F7FC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 Topology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CC6DB-F020-9AC1-B409-94AEB92D30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CD81-651F-130D-72BC-0807127365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7BF2F-A855-CFC4-9EC0-073E955DBBA2}"/>
              </a:ext>
            </a:extLst>
          </p:cNvPr>
          <p:cNvSpPr txBox="1"/>
          <p:nvPr/>
        </p:nvSpPr>
        <p:spPr>
          <a:xfrm>
            <a:off x="5577880" y="688106"/>
            <a:ext cx="2394108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Unviable to learn forward and inverse operator in a nested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C36D8-B97F-CC23-930D-1FB1A299D58B}"/>
              </a:ext>
            </a:extLst>
          </p:cNvPr>
          <p:cNvSpPr txBox="1"/>
          <p:nvPr/>
        </p:nvSpPr>
        <p:spPr>
          <a:xfrm>
            <a:off x="3815650" y="483213"/>
            <a:ext cx="5317097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On the use of artificial neural networks in topology </a:t>
            </a:r>
            <a:r>
              <a:rPr lang="en-US" sz="1200" i="1" dirty="0" err="1">
                <a:solidFill>
                  <a:schemeClr val="accent2"/>
                </a:solidFill>
                <a:latin typeface="+mn-lt"/>
              </a:rPr>
              <a:t>optimisation</a:t>
            </a:r>
            <a:r>
              <a:rPr lang="en-US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en-US" sz="1200" i="1" dirty="0" err="1">
                <a:solidFill>
                  <a:schemeClr val="accent2"/>
                </a:solidFill>
                <a:latin typeface="+mn-lt"/>
              </a:rPr>
              <a:t>Woldseth</a:t>
            </a:r>
            <a:r>
              <a:rPr lang="en-US" sz="1200" i="1" dirty="0">
                <a:solidFill>
                  <a:schemeClr val="accent2"/>
                </a:solidFill>
                <a:latin typeface="+mn-lt"/>
              </a:rPr>
              <a:t> et al.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02C40-391C-DCE8-C039-BB7F9FA0364C}"/>
                  </a:ext>
                </a:extLst>
              </p:cNvPr>
              <p:cNvSpPr txBox="1"/>
              <p:nvPr/>
            </p:nvSpPr>
            <p:spPr>
              <a:xfrm>
                <a:off x="2726805" y="1830729"/>
                <a:ext cx="675506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=∼351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802C40-391C-DCE8-C039-BB7F9FA03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805" y="1830729"/>
                <a:ext cx="675506" cy="210507"/>
              </a:xfrm>
              <a:prstGeom prst="rect">
                <a:avLst/>
              </a:prstGeom>
              <a:blipFill>
                <a:blip r:embed="rId4"/>
                <a:stretch>
                  <a:fillRect l="-2703" r="-630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DE3AF0-E25C-3F18-9A0A-5DEABBADB615}"/>
                  </a:ext>
                </a:extLst>
              </p:cNvPr>
              <p:cNvSpPr txBox="1"/>
              <p:nvPr/>
            </p:nvSpPr>
            <p:spPr>
              <a:xfrm>
                <a:off x="5174404" y="1830729"/>
                <a:ext cx="806952" cy="210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=∼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729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DE3AF0-E25C-3F18-9A0A-5DEABBADB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404" y="1830729"/>
                <a:ext cx="806952" cy="210507"/>
              </a:xfrm>
              <a:prstGeom prst="rect">
                <a:avLst/>
              </a:prstGeom>
              <a:blipFill>
                <a:blip r:embed="rId5"/>
                <a:stretch>
                  <a:fillRect l="-3030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19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9BB7CF-4054-50F8-E3E9-D78A50A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3086244"/>
            <a:ext cx="4181540" cy="1936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11A97-2260-D931-C97C-129240A6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29" y="3086244"/>
            <a:ext cx="4181540" cy="1936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089A-1FB7-6557-3426-848A9AB8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t="6212" r="1564" b="4624"/>
          <a:stretch/>
        </p:blipFill>
        <p:spPr>
          <a:xfrm>
            <a:off x="5083963" y="3478052"/>
            <a:ext cx="3679032" cy="1235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7B2038-A17A-5FF9-A857-2545762BA1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825690"/>
                <a:ext cx="8647979" cy="3967027"/>
              </a:xfrm>
            </p:spPr>
            <p:txBody>
              <a:bodyPr/>
              <a:lstStyle/>
              <a:p>
                <a:r>
                  <a:rPr lang="en-US" dirty="0"/>
                  <a:t>Maximization of stiffness is formulated as the minimization of the compliance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Parametrization of the domain via (linear) finite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is the stiffness matrix of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is the density that defines the material distribution &amp;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/>
                  <a:t> is an exponent that punishes material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optimization is subject to a volume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̃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sz="120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7B2038-A17A-5FF9-A857-2545762BA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825690"/>
                <a:ext cx="8647979" cy="3967027"/>
              </a:xfrm>
              <a:blipFill>
                <a:blip r:embed="rId4"/>
                <a:stretch>
                  <a:fillRect l="-1268" t="-922" r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386F45C-6859-9651-EAB1-B55755F8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9.3.3.1 Compliance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C7955-90EC-C70C-BE78-146A653BC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45A11-EFDC-7B3B-0A6B-8A091A79F1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7F330-B123-5A3E-2C85-D8BF24D76E8C}"/>
                  </a:ext>
                </a:extLst>
              </p:cNvPr>
              <p:cNvSpPr txBox="1"/>
              <p:nvPr/>
            </p:nvSpPr>
            <p:spPr>
              <a:xfrm>
                <a:off x="5978041" y="1079914"/>
                <a:ext cx="2526035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Extracted </a:t>
                </a:r>
                <a:r>
                  <a:rPr lang="en-US" sz="1200" dirty="0" err="1">
                    <a:latin typeface="+mn-lt"/>
                  </a:rPr>
                  <a:t>from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the</a:t>
                </a:r>
                <a:r>
                  <a:rPr lang="en-US" sz="1200" dirty="0">
                    <a:latin typeface="+mn-lt"/>
                  </a:rPr>
                  <a:t> FEM </a:t>
                </a:r>
                <a:r>
                  <a:rPr lang="en-US" sz="1200" dirty="0" err="1">
                    <a:latin typeface="+mn-lt"/>
                  </a:rPr>
                  <a:t>system</a:t>
                </a:r>
                <a:r>
                  <a:rPr lang="en-US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𝑲𝒖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sz="1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7F330-B123-5A3E-2C85-D8BF24D7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41" y="1079914"/>
                <a:ext cx="2526035" cy="198068"/>
              </a:xfrm>
              <a:prstGeom prst="rect">
                <a:avLst/>
              </a:prstGeom>
              <a:blipFill>
                <a:blip r:embed="rId5"/>
                <a:stretch>
                  <a:fillRect l="-3865" t="-15152" r="-483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15A19A-C6C0-642B-CF24-45B17F9962D3}"/>
                  </a:ext>
                </a:extLst>
              </p:cNvPr>
              <p:cNvSpPr txBox="1"/>
              <p:nvPr/>
            </p:nvSpPr>
            <p:spPr>
              <a:xfrm>
                <a:off x="5978041" y="1682632"/>
                <a:ext cx="2526035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200" b="1" dirty="0">
                    <a:latin typeface="+mn-lt"/>
                  </a:rPr>
                  <a:t> </a:t>
                </a:r>
                <a:r>
                  <a:rPr lang="en-US" sz="1200" dirty="0">
                    <a:latin typeface="+mn-lt"/>
                  </a:rPr>
                  <a:t>scales the stiffness of the element i.e. is the design variables</a:t>
                </a:r>
                <a:endParaRPr lang="en-US" sz="1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15A19A-C6C0-642B-CF24-45B17F996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41" y="1682632"/>
                <a:ext cx="2526035" cy="409086"/>
              </a:xfrm>
              <a:prstGeom prst="rect">
                <a:avLst/>
              </a:prstGeom>
              <a:blipFill>
                <a:blip r:embed="rId6"/>
                <a:stretch>
                  <a:fillRect l="-3865" t="-7463" r="-2415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51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7E4D-0011-794D-BAAA-21EC3DBE5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</a:t>
                </a:r>
                <a:r>
                  <a:rPr lang="en-US" dirty="0" err="1"/>
                  <a:t>of</a:t>
                </a:r>
                <a:r>
                  <a:rPr lang="en-US" dirty="0"/>
                  <a:t> </a:t>
                </a:r>
                <a:r>
                  <a:rPr lang="en-US" dirty="0" err="1"/>
                  <a:t>optimizing</a:t>
                </a:r>
                <a:r>
                  <a:rPr lang="en-US" dirty="0"/>
                  <a:t> </a:t>
                </a:r>
                <a:r>
                  <a:rPr lang="en-US" dirty="0" err="1"/>
                  <a:t>the</a:t>
                </a:r>
                <a:r>
                  <a:rPr lang="en-US" dirty="0"/>
                  <a:t> design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directly, a </a:t>
                </a:r>
                <a:r>
                  <a:rPr lang="en-US" dirty="0">
                    <a:solidFill>
                      <a:schemeClr val="bg2"/>
                    </a:solidFill>
                  </a:rPr>
                  <a:t>neural network ansatz </a:t>
                </a:r>
                <a:r>
                  <a:rPr lang="en-US" dirty="0"/>
                  <a:t>is employed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0" dirty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Difference to full waveform inversion: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 waveform inversion does not require a constrained optimizer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Topology optimization for the compliance problem needs a constrained optimizer (e.</a:t>
                </a:r>
                <a:r>
                  <a:rPr lang="en-US"/>
                  <a:t>g., </a:t>
                </a:r>
                <a:r>
                  <a:rPr lang="en-US" dirty="0"/>
                  <a:t>volumetric constraint)</a:t>
                </a:r>
                <a:endParaRPr lang="en-US" b="1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Volume constraint is typically enforced strongly through the optimizer (e.g., </a:t>
                </a:r>
                <a:r>
                  <a:rPr lang="en-US" dirty="0">
                    <a:solidFill>
                      <a:schemeClr val="bg2"/>
                    </a:solidFill>
                  </a:rPr>
                  <a:t>optimality criterion (OC)</a:t>
                </a:r>
                <a:r>
                  <a:rPr lang="en-US" dirty="0"/>
                  <a:t>) 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practically impossible with the neural network relying on Adam </a:t>
                </a:r>
                <a:br>
                  <a:rPr lang="en-US" dirty="0"/>
                </a:br>
                <a:r>
                  <a:rPr lang="en-US" dirty="0"/>
                  <a:t>(exact updates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are not transferable 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, only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𝚯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a neural network ansatz, the volume constraint is incorporated via a </a:t>
                </a:r>
                <a:r>
                  <a:rPr lang="en-US" dirty="0">
                    <a:solidFill>
                      <a:schemeClr val="bg2"/>
                    </a:solidFill>
                  </a:rPr>
                  <a:t>penalty term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61963" lvl="1" indent="-2857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bg2"/>
                    </a:solidFill>
                  </a:rPr>
                  <a:t>penalty factor </a:t>
                </a:r>
                <a:r>
                  <a:rPr lang="en-US" dirty="0"/>
                  <a:t>that increases during training</a:t>
                </a:r>
              </a:p>
              <a:p>
                <a:pPr marL="461963" lvl="1" indent="-285750"/>
                <a:endParaRPr lang="en-US" dirty="0"/>
              </a:p>
              <a:p>
                <a:pPr marL="461963" lvl="1" indent="-285750"/>
                <a:r>
                  <a:rPr lang="en-US" dirty="0"/>
                  <a:t>After training, gray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remain (i.e., values that are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): These are handled by </a:t>
                </a:r>
                <a:r>
                  <a:rPr lang="en-US" dirty="0">
                    <a:solidFill>
                      <a:schemeClr val="bg2"/>
                    </a:solidFill>
                  </a:rPr>
                  <a:t>thresholding</a:t>
                </a:r>
                <a:r>
                  <a:rPr lang="en-US" dirty="0"/>
                  <a:t> the result to a binary distribution</a:t>
                </a:r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687E4D-0011-794D-BAAA-21EC3DBE5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r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FCD2DA2-714D-949B-FE5F-F5DF3C04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F3828-50BB-59A3-12A3-660AD2925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EB0C-90C5-BDF6-43BF-4EF99AE39E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AF507-353C-19C6-4399-D10734D372BE}"/>
              </a:ext>
            </a:extLst>
          </p:cNvPr>
          <p:cNvSpPr txBox="1"/>
          <p:nvPr/>
        </p:nvSpPr>
        <p:spPr>
          <a:xfrm>
            <a:off x="4061903" y="651083"/>
            <a:ext cx="5082097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 err="1">
                <a:solidFill>
                  <a:schemeClr val="accent2"/>
                </a:solidFill>
                <a:latin typeface="+mn-lt"/>
              </a:rPr>
              <a:t>TOuNN</a:t>
            </a:r>
            <a:r>
              <a:rPr lang="en-US" sz="1200" i="1" dirty="0">
                <a:solidFill>
                  <a:schemeClr val="accent2"/>
                </a:solidFill>
                <a:latin typeface="+mn-lt"/>
              </a:rPr>
              <a:t>: Topology Optimization using Neural Networks, Chandrasekhar et al. 2021</a:t>
            </a:r>
          </a:p>
        </p:txBody>
      </p:sp>
    </p:spTree>
    <p:extLst>
      <p:ext uri="{BB962C8B-B14F-4D97-AF65-F5344CB8AC3E}">
        <p14:creationId xmlns:p14="http://schemas.microsoft.com/office/powerpoint/2010/main" val="221352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397AF-FCC4-845E-3526-C0A3D2DB4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Optimized structure after 500 epochs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Minor improvement at a slightly greater expense through gradient descent with Adam instead of optimality criterion</a:t>
                </a:r>
              </a:p>
              <a:p>
                <a:endParaRPr lang="en-US" dirty="0"/>
              </a:p>
              <a:p>
                <a:r>
                  <a:rPr lang="en-US" dirty="0"/>
                  <a:t>But are these improvements consistent? (different designs are possible through different initializations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53397AF-FCC4-845E-3526-C0A3D2DB4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r="-7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3D4947C-F03E-6AF4-7B50-69A176D0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C1107-50D7-45D1-46F5-216E16A69E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B534F-3773-3B59-3655-B1C83E79D1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36AF7-A918-D3D3-E8C6-E8123108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" y="2869543"/>
            <a:ext cx="6850380" cy="105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2CA17-739E-3429-12ED-CE0BD3C60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" y="1054479"/>
            <a:ext cx="9037320" cy="1585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27090-317F-CF66-660D-7DFB56C123D9}"/>
              </a:ext>
            </a:extLst>
          </p:cNvPr>
          <p:cNvSpPr txBox="1"/>
          <p:nvPr/>
        </p:nvSpPr>
        <p:spPr>
          <a:xfrm>
            <a:off x="1705725" y="2571750"/>
            <a:ext cx="817724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Linear ansatz</a:t>
            </a:r>
            <a:endParaRPr lang="en-US" sz="12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3570E-45E3-4809-069A-696C9A2E43AA}"/>
              </a:ext>
            </a:extLst>
          </p:cNvPr>
          <p:cNvSpPr txBox="1"/>
          <p:nvPr/>
        </p:nvSpPr>
        <p:spPr>
          <a:xfrm>
            <a:off x="6393919" y="2556355"/>
            <a:ext cx="1407052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Neural network ansatz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145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91D5E5-75F3-1655-C7E1-D8584D39F3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Statistical evaluation </a:t>
                </a:r>
                <a:r>
                  <a:rPr lang="en-US" dirty="0"/>
                  <a:t>of 100 samples generated with the neural network ansatz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Limited improvements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&lt;1.5%</m:t>
                    </m:r>
                  </m:oMath>
                </a14:m>
                <a:r>
                  <a:rPr lang="en-US" dirty="0"/>
                  <a:t>), despite higher computational effort &amp; no consistent improvements</a:t>
                </a:r>
              </a:p>
              <a:p>
                <a:endParaRPr lang="en-US" dirty="0"/>
              </a:p>
              <a:p>
                <a:r>
                  <a:rPr lang="en-US" u="sng" dirty="0">
                    <a:solidFill>
                      <a:schemeClr val="bg2"/>
                    </a:solidFill>
                  </a:rPr>
                  <a:t>Benefit is limited</a:t>
                </a:r>
                <a:r>
                  <a:rPr lang="en-US" dirty="0"/>
                  <a:t>: Neural network does not find better local optima, as the </a:t>
                </a:r>
                <a:r>
                  <a:rPr lang="en-US" u="sng" dirty="0">
                    <a:solidFill>
                      <a:schemeClr val="bg2"/>
                    </a:solidFill>
                  </a:rPr>
                  <a:t>optimization problem is not challenging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endParaRPr lang="en-US" u="sng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691D5E5-75F3-1655-C7E1-D8584D39F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811E31B-1D6A-7E21-A2B9-B375EFD3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8ED2C-B6F0-2942-0B97-7F5A3D951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AA556-A865-D8BF-7F17-063F0C6B06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8F6E7-3B3F-650C-3CC9-0312D3D9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5" y="1133951"/>
            <a:ext cx="7171071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54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A903C-320E-2033-9AD7-DE45CF9A9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25690"/>
            <a:ext cx="8718230" cy="39670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goal is to distribute material to achieve an acoustic target (e.g., noise supression)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Example: topology optimization of a ceiling for noise supression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Acoustic topology optimization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/>
              <a:t>Is prone to end in premature local optima (very different designs possible)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/>
              <a:t>Is an unconstrained optimization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EC14F-2762-F729-D45D-269E338D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9.3.3.2 Acoustic Topology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02F86-8599-0A09-042F-B2859C9ECF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59E2A-920B-F640-3B50-C06417DA29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4C529-81B9-D1F7-63BB-5864C6259CA1}"/>
              </a:ext>
            </a:extLst>
          </p:cNvPr>
          <p:cNvSpPr txBox="1"/>
          <p:nvPr/>
        </p:nvSpPr>
        <p:spPr>
          <a:xfrm>
            <a:off x="5339256" y="627109"/>
            <a:ext cx="3803605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Acoustic design by topology optimization, </a:t>
            </a:r>
            <a:r>
              <a:rPr lang="en-US" sz="1200" i="1" dirty="0" err="1">
                <a:solidFill>
                  <a:schemeClr val="accent2"/>
                </a:solidFill>
                <a:latin typeface="+mn-lt"/>
              </a:rPr>
              <a:t>Dühring</a:t>
            </a:r>
            <a:r>
              <a:rPr lang="en-US" sz="1200" i="1" dirty="0">
                <a:solidFill>
                  <a:schemeClr val="accent2"/>
                </a:solidFill>
                <a:latin typeface="+mn-lt"/>
              </a:rPr>
              <a:t> et al. 2008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D9E41-0DCE-5E18-2B72-15BAF89E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43" y="1312490"/>
            <a:ext cx="3803605" cy="2944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D8D23-FD28-5AC8-2655-6B39D3DD36A1}"/>
                  </a:ext>
                </a:extLst>
              </p:cNvPr>
              <p:cNvSpPr txBox="1"/>
              <p:nvPr/>
            </p:nvSpPr>
            <p:spPr>
              <a:xfrm>
                <a:off x="6382695" y="4594649"/>
                <a:ext cx="2526035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suitable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for</a:t>
                </a:r>
                <a:r>
                  <a:rPr lang="en-US" sz="1200" dirty="0">
                    <a:latin typeface="+mn-lt"/>
                  </a:rPr>
                  <a:t> a </a:t>
                </a:r>
                <a:r>
                  <a:rPr lang="en-US" sz="1200" dirty="0" err="1">
                    <a:latin typeface="+mn-lt"/>
                  </a:rPr>
                  <a:t>neural</a:t>
                </a:r>
                <a:r>
                  <a:rPr lang="en-US" sz="1200" dirty="0">
                    <a:latin typeface="+mn-lt"/>
                  </a:rPr>
                  <a:t> network </a:t>
                </a:r>
                <a:r>
                  <a:rPr lang="en-US" sz="1200" dirty="0" err="1">
                    <a:latin typeface="+mn-lt"/>
                  </a:rPr>
                  <a:t>ansatz</a:t>
                </a:r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9D8D23-FD28-5AC8-2655-6B39D3DD3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95" y="4594649"/>
                <a:ext cx="2526035" cy="198068"/>
              </a:xfrm>
              <a:prstGeom prst="rect">
                <a:avLst/>
              </a:prstGeom>
              <a:blipFill>
                <a:blip r:embed="rId3"/>
                <a:stretch>
                  <a:fillRect l="-1449"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F45A87-E9F4-15CF-C9F9-7D744859E253}"/>
                  </a:ext>
                </a:extLst>
              </p:cNvPr>
              <p:cNvSpPr txBox="1"/>
              <p:nvPr/>
            </p:nvSpPr>
            <p:spPr>
              <a:xfrm>
                <a:off x="5187838" y="2090197"/>
                <a:ext cx="3883884" cy="842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is the domain to be optimized, i.e., the ceiling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is the domain to be suppressed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200" dirty="0">
                    <a:latin typeface="+mn-lt"/>
                  </a:rPr>
                  <a:t> is the computational domain in which the sound propagates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+mn-lt"/>
                  </a:rPr>
                  <a:t> is the frequency of the source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F45A87-E9F4-15CF-C9F9-7D744859E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838" y="2090197"/>
                <a:ext cx="3883884" cy="842025"/>
              </a:xfrm>
              <a:prstGeom prst="rect">
                <a:avLst/>
              </a:prstGeom>
              <a:blipFill>
                <a:blip r:embed="rId4"/>
                <a:stretch>
                  <a:fillRect l="-1884" t="-3623" r="-172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35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D0612A-2492-1A3D-95A4-50BC5C185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592" y="491898"/>
            <a:ext cx="2278638" cy="1912280"/>
          </a:xfrm>
          <a:prstGeom prst="rect">
            <a:avLst/>
          </a:prstGeom>
        </p:spPr>
      </p:pic>
      <p:pic>
        <p:nvPicPr>
          <p:cNvPr id="17" name="Picture 16" descr="A black and white graph&#10;&#10;Description automatically generated">
            <a:extLst>
              <a:ext uri="{FF2B5EF4-FFF2-40B4-BE49-F238E27FC236}">
                <a16:creationId xmlns:a16="http://schemas.microsoft.com/office/drawing/2014/main" id="{8F7BEF84-6D98-74D5-392F-D5A5DDEB8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251" y="2385082"/>
            <a:ext cx="1944000" cy="1296000"/>
          </a:xfrm>
          <a:prstGeom prst="rect">
            <a:avLst/>
          </a:prstGeom>
        </p:spPr>
      </p:pic>
      <p:pic>
        <p:nvPicPr>
          <p:cNvPr id="19" name="Picture 18" descr="A black and white graph of a wave&#10;&#10;Description automatically generated">
            <a:extLst>
              <a:ext uri="{FF2B5EF4-FFF2-40B4-BE49-F238E27FC236}">
                <a16:creationId xmlns:a16="http://schemas.microsoft.com/office/drawing/2014/main" id="{0801AF94-451F-B00E-B505-AE8455224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251" y="3684687"/>
            <a:ext cx="1944000" cy="129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0BAC93-A87F-A626-8A61-E475A0B89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421" y="437479"/>
            <a:ext cx="1648350" cy="90052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7C16EC-879C-72A2-FB96-99CAF5B96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Ultrasonic Identification of flaws 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Ultrasonic pulses (e.g., Ricker wavelet, or sinusoidal burst)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Measurements of the pulses after traversal through the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AF0B1-D24C-2C59-CC4C-AAF7A3885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 Ultrasonic Nondestructive Testing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C5120-E4DE-7A48-499E-5964F0310B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FB6AD-CEF3-B16B-B46C-8CCEA7B244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450DC-4EB6-5F7E-356D-F095FEEDCF3C}"/>
              </a:ext>
            </a:extLst>
          </p:cNvPr>
          <p:cNvSpPr txBox="1"/>
          <p:nvPr/>
        </p:nvSpPr>
        <p:spPr>
          <a:xfrm>
            <a:off x="5952933" y="2043500"/>
            <a:ext cx="1160318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Sinusoidal burst</a:t>
            </a:r>
            <a:endParaRPr lang="en-US" sz="14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874B1-DFAC-0173-0FDD-0085455F03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366" y="1543508"/>
            <a:ext cx="1704951" cy="109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BEC587-6993-2433-8E10-9D23368E9640}"/>
              </a:ext>
            </a:extLst>
          </p:cNvPr>
          <p:cNvSpPr txBox="1"/>
          <p:nvPr/>
        </p:nvSpPr>
        <p:spPr>
          <a:xfrm>
            <a:off x="809021" y="1973536"/>
            <a:ext cx="122110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Plate with a hole</a:t>
            </a:r>
            <a:endParaRPr lang="en-US" sz="1400" dirty="0">
              <a:latin typeface="+mn-lt"/>
            </a:endParaRPr>
          </a:p>
        </p:txBody>
      </p:sp>
      <p:pic>
        <p:nvPicPr>
          <p:cNvPr id="6" name="wave_0">
            <a:hlinkClick r:id="" action="ppaction://media"/>
            <a:extLst>
              <a:ext uri="{FF2B5EF4-FFF2-40B4-BE49-F238E27FC236}">
                <a16:creationId xmlns:a16="http://schemas.microsoft.com/office/drawing/2014/main" id="{83436DB8-2D58-15AA-2280-517D7E5E82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67" y="2809203"/>
            <a:ext cx="3600000" cy="1800000"/>
          </a:xfrm>
          <a:prstGeom prst="rect">
            <a:avLst/>
          </a:prstGeom>
        </p:spPr>
      </p:pic>
      <p:pic>
        <p:nvPicPr>
          <p:cNvPr id="13" name="wave_1">
            <a:hlinkClick r:id="" action="ppaction://media"/>
            <a:extLst>
              <a:ext uri="{FF2B5EF4-FFF2-40B4-BE49-F238E27FC236}">
                <a16:creationId xmlns:a16="http://schemas.microsoft.com/office/drawing/2014/main" id="{B9697E6E-253A-B504-BDB0-D40B40D5DF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429190" y="2809203"/>
            <a:ext cx="3600000" cy="180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1DF61-BBE5-608A-CD24-A0BC345B72C3}"/>
              </a:ext>
            </a:extLst>
          </p:cNvPr>
          <p:cNvCxnSpPr>
            <a:cxnSpLocks/>
          </p:cNvCxnSpPr>
          <p:nvPr/>
        </p:nvCxnSpPr>
        <p:spPr>
          <a:xfrm flipV="1">
            <a:off x="3402211" y="2450021"/>
            <a:ext cx="3711040" cy="520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6B3A4C-F1AE-39DD-1519-A31E6B5ECC00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842167" y="4332687"/>
            <a:ext cx="271084" cy="2407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B2FFC5A-4081-ED4F-4AD8-20BB26AF65CD}"/>
              </a:ext>
            </a:extLst>
          </p:cNvPr>
          <p:cNvSpPr txBox="1"/>
          <p:nvPr/>
        </p:nvSpPr>
        <p:spPr>
          <a:xfrm>
            <a:off x="129786" y="4671471"/>
            <a:ext cx="6924331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We will rely on a technique called </a:t>
            </a:r>
            <a:r>
              <a:rPr lang="en-US" sz="1200" b="1" dirty="0">
                <a:latin typeface="+mn-lt"/>
              </a:rPr>
              <a:t>full waveform inversion </a:t>
            </a:r>
            <a:r>
              <a:rPr lang="en-US" sz="1200" dirty="0">
                <a:latin typeface="+mn-lt"/>
              </a:rPr>
              <a:t>for the inversion (which relies on the wave equation)</a:t>
            </a:r>
          </a:p>
        </p:txBody>
      </p:sp>
    </p:spTree>
    <p:extLst>
      <p:ext uri="{BB962C8B-B14F-4D97-AF65-F5344CB8AC3E}">
        <p14:creationId xmlns:p14="http://schemas.microsoft.com/office/powerpoint/2010/main" val="210578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CDEE7-C03E-5C8A-59A5-70264167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9.3.3.2 Acoustic Topology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00D1D-004F-8961-5021-4E4875C0E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811EB-CBD7-8827-72ED-EC1ABE27EC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13" name="Content Placeholder 12" descr="A red rectangle with a rectangle in the middle&#10;&#10;Description automatically generated">
            <a:extLst>
              <a:ext uri="{FF2B5EF4-FFF2-40B4-BE49-F238E27FC236}">
                <a16:creationId xmlns:a16="http://schemas.microsoft.com/office/drawing/2014/main" id="{62AB136E-5B2C-6FC0-D153-7AA4EDCA8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" y="1187450"/>
            <a:ext cx="4560000" cy="3420000"/>
          </a:xfrm>
        </p:spPr>
      </p:pic>
      <p:pic>
        <p:nvPicPr>
          <p:cNvPr id="15" name="Picture 14" descr="A red rectangular object with a square in the middle&#10;&#10;Description automatically generated">
            <a:extLst>
              <a:ext uri="{FF2B5EF4-FFF2-40B4-BE49-F238E27FC236}">
                <a16:creationId xmlns:a16="http://schemas.microsoft.com/office/drawing/2014/main" id="{757895FD-5318-C7CE-478A-B5F624E21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34" y="1277450"/>
            <a:ext cx="4320000" cy="3240000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439698D3-8D9A-A7DA-A7A1-EE4C88D34AFE}"/>
              </a:ext>
            </a:extLst>
          </p:cNvPr>
          <p:cNvSpPr txBox="1">
            <a:spLocks/>
          </p:cNvSpPr>
          <p:nvPr/>
        </p:nvSpPr>
        <p:spPr>
          <a:xfrm>
            <a:off x="319090" y="825690"/>
            <a:ext cx="8718230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Optimized ceiling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0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01F50-3505-2212-CE8C-053CD330E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Optimization is achieved through the minimization of the wave pressure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in the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wave pressure is obtained by solving the </a:t>
                </a:r>
                <a:r>
                  <a:rPr lang="en-US" dirty="0">
                    <a:solidFill>
                      <a:schemeClr val="bg2"/>
                    </a:solidFill>
                  </a:rPr>
                  <a:t>Helmholtz equation </a:t>
                </a:r>
                <a:r>
                  <a:rPr lang="en-US" dirty="0"/>
                  <a:t>(wave equation in the </a:t>
                </a:r>
                <a:r>
                  <a:rPr lang="en-US" dirty="0">
                    <a:solidFill>
                      <a:schemeClr val="bg2"/>
                    </a:solidFill>
                  </a:rPr>
                  <a:t>frequency domain</a:t>
                </a:r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mass density </a:t>
                </a:r>
                <a:r>
                  <a:rPr lang="en-US" dirty="0"/>
                  <a:t>&amp; </a:t>
                </a:r>
                <a:r>
                  <a:rPr lang="en-US" dirty="0">
                    <a:solidFill>
                      <a:schemeClr val="bg2"/>
                    </a:solidFill>
                  </a:rPr>
                  <a:t>bulk modulus </a:t>
                </a:r>
                <a:r>
                  <a:rPr lang="en-US" dirty="0"/>
                  <a:t>are parametrized via the material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Quality of the optimized ceiling is assessed by the </a:t>
                </a:r>
                <a:r>
                  <a:rPr lang="en-US" dirty="0">
                    <a:solidFill>
                      <a:schemeClr val="bg2"/>
                    </a:solidFill>
                  </a:rPr>
                  <a:t>sound pressure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 the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the </a:t>
                </a:r>
                <a:r>
                  <a:rPr lang="en-US" dirty="0">
                    <a:solidFill>
                      <a:schemeClr val="bg2"/>
                    </a:solidFill>
                  </a:rPr>
                  <a:t>iterative forward solver</a:t>
                </a:r>
                <a:r>
                  <a:rPr lang="en-US" dirty="0"/>
                  <a:t>, the material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represented by a neural network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01F50-3505-2212-CE8C-053CD330E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657292B-2BD6-A997-84F4-7A4FD117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9.3.3.2 Acoustic Topology Optimization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76ADE-1B51-9380-9134-73B0B69346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A342F-E57C-EEB7-6BCA-58107DE42B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C30AD-F2C2-8B96-3725-8615C0C3BEA9}"/>
              </a:ext>
            </a:extLst>
          </p:cNvPr>
          <p:cNvSpPr txBox="1"/>
          <p:nvPr/>
        </p:nvSpPr>
        <p:spPr>
          <a:xfrm>
            <a:off x="5368519" y="1485689"/>
            <a:ext cx="3676421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We are only optimizing for a source with a single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AF1D8C-A3D7-DC67-E7EA-DBE50E9310A2}"/>
                  </a:ext>
                </a:extLst>
              </p:cNvPr>
              <p:cNvSpPr txBox="1"/>
              <p:nvPr/>
            </p:nvSpPr>
            <p:spPr>
              <a:xfrm>
                <a:off x="6368938" y="1852451"/>
                <a:ext cx="2690288" cy="1461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</m:oMath>
                </a14:m>
                <a:r>
                  <a:rPr lang="en-US" sz="1200" dirty="0">
                    <a:latin typeface="+mn-lt"/>
                  </a:rPr>
                  <a:t> is the normalized angular frequency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is a damping factor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acc>
                  </m:oMath>
                </a14:m>
                <a:r>
                  <a:rPr lang="en-US" sz="1200" dirty="0">
                    <a:latin typeface="+mn-lt"/>
                  </a:rPr>
                  <a:t> is the normalized bulk modulus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1200" dirty="0">
                    <a:latin typeface="+mn-lt"/>
                  </a:rPr>
                  <a:t> is the normalized mass density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Subindex 1 indicates properties of air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Subindex 2 indicates properties of the solid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is the reference pressure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AF1D8C-A3D7-DC67-E7EA-DBE50E931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938" y="1852451"/>
                <a:ext cx="2690288" cy="1461619"/>
              </a:xfrm>
              <a:prstGeom prst="rect">
                <a:avLst/>
              </a:prstGeom>
              <a:blipFill>
                <a:blip r:embed="rId3"/>
                <a:stretch>
                  <a:fillRect l="-3628" t="-2083" r="-2494" b="-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616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C53140-7C33-D7D1-F99A-2B556931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A3108-8354-D4BD-6663-1ADEC1C0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250"/>
          <a:stretch/>
        </p:blipFill>
        <p:spPr>
          <a:xfrm>
            <a:off x="1315961" y="825264"/>
            <a:ext cx="3300305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3D206E-57F5-0643-D6FE-B349AF81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83"/>
          <a:stretch/>
        </p:blipFill>
        <p:spPr>
          <a:xfrm>
            <a:off x="1156680" y="2902535"/>
            <a:ext cx="3379285" cy="216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3DE116-DB9E-88FB-1D18-39EF249A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D8A61-4656-ACB1-DA72-A43224DF7D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3DFBE-1673-F558-B367-74799976E4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0CAE5-E51C-CE5E-140B-8B3B6812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75" y="884311"/>
            <a:ext cx="4094389" cy="4030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2113D2-6AAC-083B-E5B3-716F4A99F12A}"/>
              </a:ext>
            </a:extLst>
          </p:cNvPr>
          <p:cNvSpPr txBox="1"/>
          <p:nvPr/>
        </p:nvSpPr>
        <p:spPr>
          <a:xfrm>
            <a:off x="2644141" y="641517"/>
            <a:ext cx="6499860" cy="19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On Neural Networks for Generating Better Local Optima in Topology Optimization, Herrmann et al.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1814F-58BA-EF88-1B83-A223F1099EC2}"/>
                  </a:ext>
                </a:extLst>
              </p:cNvPr>
              <p:cNvSpPr txBox="1"/>
              <p:nvPr/>
            </p:nvSpPr>
            <p:spPr>
              <a:xfrm>
                <a:off x="52084" y="1700721"/>
                <a:ext cx="1292341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Without </a:t>
                </a:r>
                <a:r>
                  <a:rPr lang="en-US" sz="1200" dirty="0" err="1">
                    <a:latin typeface="+mn-lt"/>
                  </a:rPr>
                  <a:t>optimized</a:t>
                </a:r>
                <a:br>
                  <a:rPr lang="en-US" sz="1200" dirty="0">
                    <a:latin typeface="+mn-lt"/>
                  </a:rPr>
                </a:br>
                <a:r>
                  <a:rPr lang="en-US" sz="1200" dirty="0" err="1">
                    <a:latin typeface="+mn-lt"/>
                  </a:rPr>
                  <a:t>ceiling</a:t>
                </a:r>
                <a:r>
                  <a:rPr lang="en-US" sz="12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=110</m:t>
                    </m:r>
                  </m:oMath>
                </a14:m>
                <a:r>
                  <a:rPr lang="en-US" sz="1200" dirty="0">
                    <a:latin typeface="+mn-lt"/>
                  </a:rPr>
                  <a:t> dB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1814F-58BA-EF88-1B83-A223F1099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" y="1700721"/>
                <a:ext cx="1292341" cy="430374"/>
              </a:xfrm>
              <a:prstGeom prst="rect">
                <a:avLst/>
              </a:prstGeom>
              <a:blipFill>
                <a:blip r:embed="rId4"/>
                <a:stretch>
                  <a:fillRect l="-7547" t="-7042" r="-660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D1D219-6933-16F8-E446-55CC3A74D283}"/>
                  </a:ext>
                </a:extLst>
              </p:cNvPr>
              <p:cNvSpPr txBox="1"/>
              <p:nvPr/>
            </p:nvSpPr>
            <p:spPr>
              <a:xfrm>
                <a:off x="52084" y="3777992"/>
                <a:ext cx="1317990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With </a:t>
                </a:r>
                <a:r>
                  <a:rPr lang="en-US" sz="1200" dirty="0" err="1">
                    <a:latin typeface="+mn-lt"/>
                  </a:rPr>
                  <a:t>optimized</a:t>
                </a:r>
                <a:br>
                  <a:rPr lang="en-US" sz="1200" dirty="0">
                    <a:latin typeface="+mn-lt"/>
                  </a:rPr>
                </a:br>
                <a:r>
                  <a:rPr lang="en-US" sz="1200" dirty="0" err="1">
                    <a:latin typeface="+mn-lt"/>
                  </a:rPr>
                  <a:t>ceiling</a:t>
                </a:r>
                <a:r>
                  <a:rPr lang="en-US" sz="1200" dirty="0">
                    <a:latin typeface="+mn-l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=61.3</m:t>
                    </m:r>
                  </m:oMath>
                </a14:m>
                <a:r>
                  <a:rPr lang="en-US" sz="1200" dirty="0">
                    <a:latin typeface="+mn-lt"/>
                  </a:rPr>
                  <a:t> Hz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D1D219-6933-16F8-E446-55CC3A74D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" y="3777992"/>
                <a:ext cx="1317990" cy="430374"/>
              </a:xfrm>
              <a:prstGeom prst="rect">
                <a:avLst/>
              </a:prstGeom>
              <a:blipFill>
                <a:blip r:embed="rId5"/>
                <a:stretch>
                  <a:fillRect l="-7407" t="-7143" r="-6481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791A351-2F3F-DB54-C11D-5DA9200CAAC7}"/>
              </a:ext>
            </a:extLst>
          </p:cNvPr>
          <p:cNvSpPr/>
          <p:nvPr/>
        </p:nvSpPr>
        <p:spPr>
          <a:xfrm>
            <a:off x="6851990" y="902366"/>
            <a:ext cx="2052074" cy="39526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F2CB02-43CF-4161-66FD-AEAAC87880A5}"/>
                  </a:ext>
                </a:extLst>
              </p:cNvPr>
              <p:cNvSpPr txBox="1"/>
              <p:nvPr/>
            </p:nvSpPr>
            <p:spPr>
              <a:xfrm>
                <a:off x="52084" y="2800767"/>
                <a:ext cx="1092992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=69.43</m:t>
                    </m:r>
                  </m:oMath>
                </a14:m>
                <a:r>
                  <a:rPr lang="en-US" sz="1200" dirty="0">
                    <a:latin typeface="+mn-lt"/>
                  </a:rPr>
                  <a:t> Hz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F2CB02-43CF-4161-66FD-AEAAC8788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4" y="2800767"/>
                <a:ext cx="1092992" cy="198068"/>
              </a:xfrm>
              <a:prstGeom prst="rect">
                <a:avLst/>
              </a:prstGeom>
              <a:blipFill>
                <a:blip r:embed="rId6"/>
                <a:stretch>
                  <a:fillRect l="-8939" t="-15152" r="-7821" b="-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5E24AB-FB3A-F620-39B4-9D0158C0F0B5}"/>
              </a:ext>
            </a:extLst>
          </p:cNvPr>
          <p:cNvSpPr/>
          <p:nvPr/>
        </p:nvSpPr>
        <p:spPr>
          <a:xfrm>
            <a:off x="8313420" y="1185924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75068B-24D8-A3A1-79D2-DF346D7640E8}"/>
              </a:ext>
            </a:extLst>
          </p:cNvPr>
          <p:cNvSpPr/>
          <p:nvPr/>
        </p:nvSpPr>
        <p:spPr>
          <a:xfrm>
            <a:off x="8313420" y="1679887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14DF66-DDF0-F507-8815-0F4EA2C0D41B}"/>
              </a:ext>
            </a:extLst>
          </p:cNvPr>
          <p:cNvSpPr/>
          <p:nvPr/>
        </p:nvSpPr>
        <p:spPr>
          <a:xfrm>
            <a:off x="7000782" y="2653191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B5753A-4A28-30CA-3F80-EFA9B13C47B6}"/>
              </a:ext>
            </a:extLst>
          </p:cNvPr>
          <p:cNvSpPr/>
          <p:nvPr/>
        </p:nvSpPr>
        <p:spPr>
          <a:xfrm>
            <a:off x="8306928" y="3158704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B79BE1-6508-A014-4287-DD863B352831}"/>
              </a:ext>
            </a:extLst>
          </p:cNvPr>
          <p:cNvSpPr/>
          <p:nvPr/>
        </p:nvSpPr>
        <p:spPr>
          <a:xfrm>
            <a:off x="6985542" y="3646080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BDC15F-AFB9-CC38-5E9F-92BA52808E4A}"/>
              </a:ext>
            </a:extLst>
          </p:cNvPr>
          <p:cNvSpPr/>
          <p:nvPr/>
        </p:nvSpPr>
        <p:spPr>
          <a:xfrm>
            <a:off x="7008402" y="4134473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BD4CA-95AF-24DC-AC60-EEFC72188935}"/>
              </a:ext>
            </a:extLst>
          </p:cNvPr>
          <p:cNvSpPr/>
          <p:nvPr/>
        </p:nvSpPr>
        <p:spPr>
          <a:xfrm>
            <a:off x="7012306" y="4623290"/>
            <a:ext cx="526273" cy="1399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A85831-25F9-3881-95F0-C46405F5D81A}"/>
              </a:ext>
            </a:extLst>
          </p:cNvPr>
          <p:cNvSpPr/>
          <p:nvPr/>
        </p:nvSpPr>
        <p:spPr>
          <a:xfrm>
            <a:off x="4953000" y="1194769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B884B4-FF1F-4E79-431F-95D7D1415668}"/>
              </a:ext>
            </a:extLst>
          </p:cNvPr>
          <p:cNvSpPr/>
          <p:nvPr/>
        </p:nvSpPr>
        <p:spPr>
          <a:xfrm>
            <a:off x="4953000" y="1682270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85EAE4-19FC-B5CE-AA26-8382EFFB8CF9}"/>
              </a:ext>
            </a:extLst>
          </p:cNvPr>
          <p:cNvSpPr/>
          <p:nvPr/>
        </p:nvSpPr>
        <p:spPr>
          <a:xfrm>
            <a:off x="4953000" y="2170195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DCBD7A-792E-6AF1-F349-8246AD27F908}"/>
              </a:ext>
            </a:extLst>
          </p:cNvPr>
          <p:cNvSpPr/>
          <p:nvPr/>
        </p:nvSpPr>
        <p:spPr>
          <a:xfrm>
            <a:off x="4953000" y="2668431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A6DD93-0087-1C4B-E96B-7D1D70F2FB2E}"/>
              </a:ext>
            </a:extLst>
          </p:cNvPr>
          <p:cNvSpPr/>
          <p:nvPr/>
        </p:nvSpPr>
        <p:spPr>
          <a:xfrm>
            <a:off x="4953000" y="3151084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79719A-1BDB-4B6D-7000-344220BAC57F}"/>
              </a:ext>
            </a:extLst>
          </p:cNvPr>
          <p:cNvSpPr/>
          <p:nvPr/>
        </p:nvSpPr>
        <p:spPr>
          <a:xfrm>
            <a:off x="4953000" y="3647729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BE1C0C-7FA0-7D09-7B74-A37DF5BD67BC}"/>
              </a:ext>
            </a:extLst>
          </p:cNvPr>
          <p:cNvSpPr/>
          <p:nvPr/>
        </p:nvSpPr>
        <p:spPr>
          <a:xfrm>
            <a:off x="4953000" y="4144135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853D41-6BB7-3DDB-0854-39D17C8C4965}"/>
              </a:ext>
            </a:extLst>
          </p:cNvPr>
          <p:cNvSpPr/>
          <p:nvPr/>
        </p:nvSpPr>
        <p:spPr>
          <a:xfrm>
            <a:off x="4946835" y="4630910"/>
            <a:ext cx="375328" cy="1311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5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EFB6F3-20A3-30A4-4757-9761C1616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Statistical evaluation </a:t>
                </a:r>
                <a:r>
                  <a:rPr lang="en-US" dirty="0"/>
                  <a:t>of 30 samples generated with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neural network ansatz (different initializations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linear ansatz (different uniform initializations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For the acoustic topology optimization problem, the </a:t>
                </a:r>
                <a:r>
                  <a:rPr lang="en-US" u="sng" dirty="0"/>
                  <a:t>neural network ansatz is beneficial</a:t>
                </a:r>
                <a:r>
                  <a:rPr lang="en-US" dirty="0"/>
                  <a:t>, as better designs can be (and are frequently) generated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EFB6F3-20A3-30A4-4757-9761C1616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r="-1433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964D97-8AE1-496C-FEBD-E7CCC6FC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9.3.3 Iterative Forward Solver with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C08C-41F7-C2E0-119B-DCE6253128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6B5C-4542-5BBC-EC11-4D186FD29D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00DA6-248A-F9E3-999C-47695FA3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97" r="50000"/>
          <a:stretch/>
        </p:blipFill>
        <p:spPr>
          <a:xfrm>
            <a:off x="6149665" y="1565501"/>
            <a:ext cx="2994335" cy="22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ADC81-0A20-8535-6B6E-C07C2750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897"/>
          <a:stretch/>
        </p:blipFill>
        <p:spPr>
          <a:xfrm>
            <a:off x="0" y="1565501"/>
            <a:ext cx="5988667" cy="22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A065AA-1519-E742-D8A7-D91967B1FDC2}"/>
                  </a:ext>
                </a:extLst>
              </p:cNvPr>
              <p:cNvSpPr txBox="1"/>
              <p:nvPr/>
            </p:nvSpPr>
            <p:spPr>
              <a:xfrm>
                <a:off x="1157085" y="3760735"/>
                <a:ext cx="854658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=21.33</m:t>
                    </m:r>
                  </m:oMath>
                </a14:m>
                <a:r>
                  <a:rPr lang="en-US" sz="1200" dirty="0">
                    <a:latin typeface="+mn-lt"/>
                  </a:rPr>
                  <a:t> Hz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A065AA-1519-E742-D8A7-D91967B1F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85" y="3760735"/>
                <a:ext cx="854658" cy="198068"/>
              </a:xfrm>
              <a:prstGeom prst="rect">
                <a:avLst/>
              </a:prstGeom>
              <a:blipFill>
                <a:blip r:embed="rId4"/>
                <a:stretch>
                  <a:fillRect l="-8571" t="-15625" r="-10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607FD-9488-E28D-3E17-8E5F030BAF3C}"/>
                  </a:ext>
                </a:extLst>
              </p:cNvPr>
              <p:cNvSpPr txBox="1"/>
              <p:nvPr/>
            </p:nvSpPr>
            <p:spPr>
              <a:xfrm>
                <a:off x="4266045" y="3764502"/>
                <a:ext cx="854658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=57.22</m:t>
                    </m:r>
                  </m:oMath>
                </a14:m>
                <a:r>
                  <a:rPr lang="en-US" sz="1200" dirty="0">
                    <a:latin typeface="+mn-lt"/>
                  </a:rPr>
                  <a:t> Hz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607FD-9488-E28D-3E17-8E5F030B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045" y="3764502"/>
                <a:ext cx="854658" cy="198068"/>
              </a:xfrm>
              <a:prstGeom prst="rect">
                <a:avLst/>
              </a:prstGeom>
              <a:blipFill>
                <a:blip r:embed="rId5"/>
                <a:stretch>
                  <a:fillRect l="-8571" t="-15625" r="-10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461B45-4A76-13D8-0D1D-B89075874710}"/>
                  </a:ext>
                </a:extLst>
              </p:cNvPr>
              <p:cNvSpPr txBox="1"/>
              <p:nvPr/>
            </p:nvSpPr>
            <p:spPr>
              <a:xfrm>
                <a:off x="7373642" y="3760735"/>
                <a:ext cx="854658" cy="198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=76.30</m:t>
                    </m:r>
                  </m:oMath>
                </a14:m>
                <a:r>
                  <a:rPr lang="en-US" sz="1200" dirty="0">
                    <a:latin typeface="+mn-lt"/>
                  </a:rPr>
                  <a:t> Hz</a:t>
                </a:r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461B45-4A76-13D8-0D1D-B89075874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642" y="3760735"/>
                <a:ext cx="854658" cy="198068"/>
              </a:xfrm>
              <a:prstGeom prst="rect">
                <a:avLst/>
              </a:prstGeom>
              <a:blipFill>
                <a:blip r:embed="rId6"/>
                <a:stretch>
                  <a:fillRect l="-8571" t="-15625" r="-10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2788F9-D6AD-A1C3-78CC-F2DE3B401AE7}"/>
              </a:ext>
            </a:extLst>
          </p:cNvPr>
          <p:cNvSpPr txBox="1"/>
          <p:nvPr/>
        </p:nvSpPr>
        <p:spPr>
          <a:xfrm>
            <a:off x="5659297" y="717717"/>
            <a:ext cx="3484703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On Neural Networks for Generating Better Local Optima in Topology Optimization, Herrmann et al. 2024</a:t>
            </a:r>
          </a:p>
        </p:txBody>
      </p:sp>
    </p:spTree>
    <p:extLst>
      <p:ext uri="{BB962C8B-B14F-4D97-AF65-F5344CB8AC3E}">
        <p14:creationId xmlns:p14="http://schemas.microsoft.com/office/powerpoint/2010/main" val="3418110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D5D0-DFA9-3045-4CE9-E30680F74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BD0AE7-3618-963E-9A9F-DA9F9529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 Inverse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 Basic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9.1.1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9.1.2 Iterative Forward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9.1.3 Data-Driven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 Ultrasonic Nondestructive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9.2.1 Acoustic Wave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9.2.3 Physics-Informed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9.2.4 Iterative Forward Solver with Neural Network </a:t>
            </a:r>
            <a:r>
              <a:rPr lang="en-US" dirty="0" err="1"/>
              <a:t>Ansaty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9.2.5 Data-Driven Solver &amp; 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9.3 Topology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9.3.3 Iterative Forward Solver with Neural Network Ansatz (Compliance &amp; Acoustic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10 Methodological Overview of Deep Learning in Computational Mechanics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44184A-F8A2-D546-DAE9-152F628F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573DB-908C-C8F7-A06E-55A99DE91C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D80C5-267B-6476-C2F7-EEED6F3823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87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7231-1B7C-F3F6-D37A-E0720B598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1296-2364-5F8E-AE12-AB9540B2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 Inverse Problems &amp; Deep Learning: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9DB73-3B83-E254-78A8-15F08188F55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en-GB" dirty="0"/>
              <a:t>Leon Herrmann</a:t>
            </a:r>
          </a:p>
          <a:p>
            <a:r>
              <a:rPr lang="en-GB" dirty="0"/>
              <a:t>Stefan </a:t>
            </a:r>
            <a:r>
              <a:rPr lang="en-GB" dirty="0" err="1"/>
              <a:t>Kollmannsberger</a:t>
            </a:r>
            <a:r>
              <a:rPr lang="en-GB" dirty="0"/>
              <a:t> </a:t>
            </a:r>
          </a:p>
          <a:p>
            <a:r>
              <a:rPr lang="en-GB" dirty="0"/>
              <a:t>Chair of Data Engineering in Construction</a:t>
            </a:r>
          </a:p>
          <a:p>
            <a:r>
              <a:rPr lang="en-GB"/>
              <a:t>Bauhaus-Universität Weimar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C3B12-2A90-664C-D2A5-32BBABB9B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0264C-9C2F-30A4-F676-894F05E8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26568-1A81-579B-A0A0-D3639BF67E02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3"/>
                </a:solidFill>
                <a:latin typeface="+mn-lt"/>
              </a:rPr>
              <a:t>Deep Learning in Computational Mechanics – an introductory course, </a:t>
            </a:r>
            <a:br>
              <a:rPr lang="en-US" sz="1200" i="1" dirty="0">
                <a:solidFill>
                  <a:schemeClr val="accent3"/>
                </a:solidFill>
                <a:latin typeface="+mn-lt"/>
              </a:rPr>
            </a:br>
            <a:r>
              <a:rPr lang="en-US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38DEF-F59E-7BA8-D189-65C043EE0401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website</a:t>
            </a:r>
            <a:endParaRPr lang="en-US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7F03E-D577-FD45-AD3D-74113185D57D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>
                <a:latin typeface="+mn-lt"/>
              </a:rPr>
              <a:t>book</a:t>
            </a:r>
            <a:endParaRPr lang="en-US" sz="14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4797C-5E99-1ECE-23DE-31071144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324006-86C8-1830-B00D-98D4C85D70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3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18AC81-3F49-8608-779C-A43EB04E6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linear acoustic response of a specimen subjected to a Sine burst can be described by the </a:t>
                </a:r>
                <a:r>
                  <a:rPr lang="en-US" dirty="0">
                    <a:solidFill>
                      <a:schemeClr val="bg2"/>
                    </a:solidFill>
                  </a:rPr>
                  <a:t>acoustic wave equation</a:t>
                </a:r>
                <a:r>
                  <a:rPr lang="en-US" dirty="0"/>
                  <a:t> (simplification)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one-dimensional wave equation with </a:t>
                </a:r>
                <a:r>
                  <a:rPr lang="en-US" dirty="0">
                    <a:solidFill>
                      <a:schemeClr val="bg2"/>
                    </a:solidFill>
                  </a:rPr>
                  <a:t>homogeneous Neumann boundary conditions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chemeClr val="bg2"/>
                    </a:solidFill>
                  </a:rPr>
                  <a:t>homogeneous initial conditions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reads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primal variable in the wave equation is the </a:t>
                </a:r>
                <a:r>
                  <a:rPr lang="en-US" dirty="0">
                    <a:solidFill>
                      <a:schemeClr val="bg2"/>
                    </a:solidFill>
                  </a:rPr>
                  <a:t>wave pressure </a:t>
                </a:r>
                <a:r>
                  <a:rPr lang="en-US" dirty="0"/>
                  <a:t>(wave field)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wave speed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related to 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Young’s modulus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to the </a:t>
                </a:r>
                <a:r>
                  <a:rPr lang="en-US" dirty="0">
                    <a:solidFill>
                      <a:schemeClr val="bg2"/>
                    </a:solidFill>
                  </a:rPr>
                  <a:t>mass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Goal is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from measurements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18AC81-3F49-8608-779C-A43EB04E6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 r="-1218" b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278558-3DC6-5FA6-06CC-8B9F4575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9.2.1 Acoustic Wave Equation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EF8BB-6AF7-A69B-F6B7-28D680989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3D57-BD99-5357-D577-1DAAE458C3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ADE2A7-1E27-AA59-416E-FEDEDD04237E}"/>
              </a:ext>
            </a:extLst>
          </p:cNvPr>
          <p:cNvSpPr txBox="1"/>
          <p:nvPr/>
        </p:nvSpPr>
        <p:spPr>
          <a:xfrm>
            <a:off x="2705816" y="1107282"/>
            <a:ext cx="3770840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In principle, the elastic wave equation should be considered.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D3851-624E-6FF4-7CB2-04B29C54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007" y="2962656"/>
            <a:ext cx="3013993" cy="19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7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A5CB2A-6C54-E6BD-EE37-C83A69B42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As source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 sinusoidal burst is applied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dirty="0"/>
                  <a:t>With an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/>
                  <a:t>a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bursts, and at a specific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(applied via a Dirac delta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</a:t>
                </a:r>
                <a:b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On a one-dimensional specimen the source can be applied as follows (measurements are extracted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BA5CB2A-6C54-E6BD-EE37-C83A69B42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05014A7-CA22-20B4-43EE-1C215C26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9.2.1 Acoustic Wave Equation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E4C0-0DA2-8855-9496-4849389BDE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0692-40B3-8AD3-10D2-C4897ABFF6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AF9EA-E3B7-C47C-88F3-ABBCB3904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92" y="491898"/>
            <a:ext cx="2278638" cy="1912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173F9C-A2C9-309B-340E-8F267F502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0" y="3450938"/>
            <a:ext cx="5007769" cy="1404047"/>
          </a:xfrm>
          <a:prstGeom prst="rect">
            <a:avLst/>
          </a:prstGeom>
        </p:spPr>
      </p:pic>
      <p:pic>
        <p:nvPicPr>
          <p:cNvPr id="12" name="Picture 11" descr="A black line with white text&#10;&#10;Description automatically generated">
            <a:extLst>
              <a:ext uri="{FF2B5EF4-FFF2-40B4-BE49-F238E27FC236}">
                <a16:creationId xmlns:a16="http://schemas.microsoft.com/office/drawing/2014/main" id="{E7690FB4-D32A-A2B0-F073-CA76075C9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71" y="3710129"/>
            <a:ext cx="3959997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3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with red and black lines&#10;&#10;Description automatically generated">
            <a:extLst>
              <a:ext uri="{FF2B5EF4-FFF2-40B4-BE49-F238E27FC236}">
                <a16:creationId xmlns:a16="http://schemas.microsoft.com/office/drawing/2014/main" id="{AA67CA0F-7FBF-2405-79DA-70A1DAA1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71" y="3017840"/>
            <a:ext cx="2475000" cy="19800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9EBF16-4294-5451-BB03-EFCF336E6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wave field can be computed with the finite difference method (see 9.2.2)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46B03C-6D03-5D61-427A-57F1424B7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9.2.1 Acoustic Wave Equation – Results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9DA57-BCF4-9BFA-92AA-301C7A3816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3D100-0D27-519E-BE5C-4145F89104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7E72B-6903-B0FF-7BA0-37FBE290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1043406"/>
            <a:ext cx="6241708" cy="3056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8BAA1-C60C-80AC-BAA0-2B54EBC137A2}"/>
              </a:ext>
            </a:extLst>
          </p:cNvPr>
          <p:cNvSpPr txBox="1"/>
          <p:nvPr/>
        </p:nvSpPr>
        <p:spPr>
          <a:xfrm>
            <a:off x="666559" y="4100093"/>
            <a:ext cx="256147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Sinusoidal burst applied on </a:t>
            </a:r>
            <a:r>
              <a:rPr lang="en-US" sz="1200" u="sng">
                <a:latin typeface="+mn-lt"/>
              </a:rPr>
              <a:t>left</a:t>
            </a:r>
            <a:r>
              <a:rPr lang="en-US" sz="1200">
                <a:latin typeface="+mn-lt"/>
              </a:rPr>
              <a:t> boundary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9F5A1-7D5A-28AB-0E87-509CC93AC23F}"/>
              </a:ext>
            </a:extLst>
          </p:cNvPr>
          <p:cNvSpPr txBox="1"/>
          <p:nvPr/>
        </p:nvSpPr>
        <p:spPr>
          <a:xfrm>
            <a:off x="3776110" y="4100789"/>
            <a:ext cx="2643159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>
                <a:latin typeface="+mn-lt"/>
              </a:rPr>
              <a:t>Sinusoidal burst applied on </a:t>
            </a:r>
            <a:r>
              <a:rPr lang="en-US" sz="1200" u="sng">
                <a:latin typeface="+mn-lt"/>
              </a:rPr>
              <a:t>right</a:t>
            </a:r>
            <a:r>
              <a:rPr lang="en-US" sz="1200">
                <a:latin typeface="+mn-lt"/>
              </a:rPr>
              <a:t> boundary</a:t>
            </a:r>
            <a:endParaRPr lang="en-US" sz="1200" dirty="0">
              <a:latin typeface="+mn-lt"/>
            </a:endParaRPr>
          </a:p>
        </p:txBody>
      </p:sp>
      <p:pic>
        <p:nvPicPr>
          <p:cNvPr id="15" name="Picture 14" descr="A graph with a red line&#10;&#10;Description automatically generated">
            <a:extLst>
              <a:ext uri="{FF2B5EF4-FFF2-40B4-BE49-F238E27FC236}">
                <a16:creationId xmlns:a16="http://schemas.microsoft.com/office/drawing/2014/main" id="{494E314F-426C-937E-F1D5-4ACB387F2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71" y="795099"/>
            <a:ext cx="2475000" cy="19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A670B1-CB5D-5DED-ED54-6DCA400B13DF}"/>
              </a:ext>
            </a:extLst>
          </p:cNvPr>
          <p:cNvSpPr txBox="1"/>
          <p:nvPr/>
        </p:nvSpPr>
        <p:spPr>
          <a:xfrm>
            <a:off x="6520235" y="536717"/>
            <a:ext cx="256147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Sinusoidal burst applied on </a:t>
            </a:r>
            <a:r>
              <a:rPr lang="en-US" sz="1200" u="sng" dirty="0">
                <a:solidFill>
                  <a:schemeClr val="bg2"/>
                </a:solidFill>
                <a:latin typeface="+mn-lt"/>
              </a:rPr>
              <a:t>left</a:t>
            </a:r>
            <a:r>
              <a:rPr lang="en-US" sz="1200" dirty="0">
                <a:latin typeface="+mn-lt"/>
              </a:rPr>
              <a:t> boundary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8299B6-E7B7-C960-0FB0-C7A8D48DE9E5}"/>
              </a:ext>
            </a:extLst>
          </p:cNvPr>
          <p:cNvSpPr txBox="1"/>
          <p:nvPr/>
        </p:nvSpPr>
        <p:spPr>
          <a:xfrm>
            <a:off x="6479391" y="2750467"/>
            <a:ext cx="2643159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Sinusoidal burst applied on </a:t>
            </a:r>
            <a:r>
              <a:rPr lang="en-US" sz="1200" u="sng" dirty="0">
                <a:solidFill>
                  <a:schemeClr val="bg2"/>
                </a:solidFill>
                <a:latin typeface="+mn-lt"/>
              </a:rPr>
              <a:t>right</a:t>
            </a:r>
            <a:r>
              <a:rPr lang="en-US" sz="1200" dirty="0">
                <a:latin typeface="+mn-lt"/>
              </a:rPr>
              <a:t> boundary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5F49EA-D222-DFB6-9644-9D28F5869062}"/>
              </a:ext>
            </a:extLst>
          </p:cNvPr>
          <p:cNvCxnSpPr>
            <a:cxnSpLocks/>
          </p:cNvCxnSpPr>
          <p:nvPr/>
        </p:nvCxnSpPr>
        <p:spPr>
          <a:xfrm flipH="1">
            <a:off x="6174964" y="4667743"/>
            <a:ext cx="4886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EEA457-9A19-9EB3-5B19-CF23A1EA32B2}"/>
                  </a:ext>
                </a:extLst>
              </p:cNvPr>
              <p:cNvSpPr txBox="1"/>
              <p:nvPr/>
            </p:nvSpPr>
            <p:spPr>
              <a:xfrm>
                <a:off x="666560" y="4425761"/>
                <a:ext cx="5458015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How to identify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latin typeface="+mn-lt"/>
                  </a:rPr>
                  <a:t> from the 4 measurement signals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+mn-lt"/>
                  </a:rPr>
                  <a:t>? (not the full field!)</a:t>
                </a:r>
                <a:br>
                  <a:rPr lang="en-US" sz="1200" dirty="0">
                    <a:latin typeface="+mn-lt"/>
                  </a:rPr>
                </a:br>
                <a:r>
                  <a:rPr lang="en-US" sz="1200" dirty="0">
                    <a:latin typeface="+mn-lt"/>
                  </a:rPr>
                  <a:t>Physics-informed neural networks, iterative forward solver, or data-driven solver?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0EEA457-9A19-9EB3-5B19-CF23A1EA3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0" y="4425761"/>
                <a:ext cx="5458015" cy="409086"/>
              </a:xfrm>
              <a:prstGeom prst="rect">
                <a:avLst/>
              </a:prstGeom>
              <a:blipFill>
                <a:blip r:embed="rId5"/>
                <a:stretch>
                  <a:fillRect l="-1674" t="-7463" r="-1339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58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886761-5D47-70A3-4710-810FEAAAD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physics-informed neural network for an inverse problem consists of 2 neural networks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r>
                  <a:rPr lang="en-US" dirty="0"/>
                  <a:t>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 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US" dirty="0"/>
                  <a:t> (for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poses a complex </a:t>
                </a:r>
                <a:r>
                  <a:rPr lang="en-US" dirty="0">
                    <a:solidFill>
                      <a:schemeClr val="bg2"/>
                    </a:solidFill>
                  </a:rPr>
                  <a:t>nested optimization </a:t>
                </a:r>
                <a:r>
                  <a:rPr lang="en-US" dirty="0"/>
                  <a:t>(if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improves due to an improved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might increase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changed)</a:t>
                </a:r>
              </a:p>
              <a:p>
                <a:r>
                  <a:rPr lang="en-US" dirty="0"/>
                  <a:t>How about exchanging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</m:oMath>
                </a14:m>
                <a:r>
                  <a:rPr lang="en-US" dirty="0"/>
                  <a:t> with an </a:t>
                </a:r>
                <a:r>
                  <a:rPr lang="en-US" dirty="0">
                    <a:solidFill>
                      <a:schemeClr val="bg2"/>
                    </a:solidFill>
                  </a:rPr>
                  <a:t>efficient forward solver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leads to a more efficient scheme, which is analogous to the </a:t>
                </a:r>
                <a:r>
                  <a:rPr lang="en-US" b="1" dirty="0"/>
                  <a:t>iterative forward solver </a:t>
                </a:r>
                <a:r>
                  <a:rPr lang="en-US" dirty="0"/>
                  <a:t>(see 9.2.4)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886761-5D47-70A3-4710-810FEAAAD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461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C5DFDA-33F1-58B2-CF5F-F1CEC4A1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9.2.3 Physics-Informed Neural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33CB-65DC-70E3-6150-3F3DD4C46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2F305-0F69-B3F0-8E32-819C831D50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EF84E-C668-93E2-1EA1-863F3CF7BFF8}"/>
              </a:ext>
            </a:extLst>
          </p:cNvPr>
          <p:cNvSpPr txBox="1"/>
          <p:nvPr/>
        </p:nvSpPr>
        <p:spPr>
          <a:xfrm>
            <a:off x="4173087" y="627109"/>
            <a:ext cx="4970913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On the use of neural networks for full waveform inversion, Herrmann et al.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AF3844-558D-2C51-BEEC-253BD92D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90" y="1066673"/>
            <a:ext cx="4493419" cy="1512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FA3B5-1580-4AE9-725E-B63956AA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49" y="3039253"/>
            <a:ext cx="4914900" cy="1477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A4FC7-5607-2CE8-700B-E1869D9D2178}"/>
              </a:ext>
            </a:extLst>
          </p:cNvPr>
          <p:cNvSpPr txBox="1"/>
          <p:nvPr/>
        </p:nvSpPr>
        <p:spPr>
          <a:xfrm>
            <a:off x="6892414" y="1744422"/>
            <a:ext cx="1861969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dirty="0">
                <a:latin typeface="+mn-lt"/>
              </a:rPr>
              <a:t>Potentially many local optima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CDF3EB-D681-A223-290B-8A559AA9A4D9}"/>
                  </a:ext>
                </a:extLst>
              </p:cNvPr>
              <p:cNvSpPr txBox="1"/>
              <p:nvPr/>
            </p:nvSpPr>
            <p:spPr>
              <a:xfrm>
                <a:off x="7080738" y="3267440"/>
                <a:ext cx="1821832" cy="104009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n-lt"/>
                  </a:rPr>
                  <a:t>Therefore, we do not further consider physics-informed neural networks for inverse problems (exception: full-field data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200" u="sng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CDF3EB-D681-A223-290B-8A559AA9A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738" y="3267440"/>
                <a:ext cx="1821832" cy="1040093"/>
              </a:xfrm>
              <a:prstGeom prst="rect">
                <a:avLst/>
              </a:prstGeom>
              <a:blipFill>
                <a:blip r:embed="rId5"/>
                <a:stretch>
                  <a:fillRect l="-5369" t="-2924" r="-4698" b="-7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64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47B8F-7830-9EA6-8847-E0A551A6C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611" y="825690"/>
            <a:ext cx="2846975" cy="2564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68247A-E0DC-3CE4-9658-75670D8DB8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Parametrization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with neural network in the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66700" indent="-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Forward solver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via finite difference method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 function as misfit between measurements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and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dirty="0"/>
              </a:p>
              <a:p>
                <a:pPr marL="266700" indent="-2667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𝚯</m:t>
                                          </m:r>
                                          <m:r>
                                            <a:rPr lang="de-DE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  <m:r>
                                            <a:rPr lang="de-DE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𝚯</m:t>
                                          </m:r>
                                          <m:r>
                                            <a:rPr lang="de-DE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dirty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the number of experiments (achieved through different sources)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 through automatic differentiation (or the adjoint method)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Gradient-based optimization to find a suitable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(defined in terms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968247A-E0DC-3CE4-9658-75670D8DB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E8CA7C-189A-0705-CC04-6487D9C5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9.2.4 Iterative Forward Solver (with Neural Network)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9F9A9-ABE2-E532-3A04-54B8354AE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005C-D664-BCD0-80C2-0721E8888E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Leon Herrmann &amp; Stefan Kollmannsberger || Deep Learning in Computational Mechanics || Bauhaus-Universität Weimar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2654F-EAAC-2D90-C300-4C553871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0" y="665475"/>
            <a:ext cx="5007769" cy="14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5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EEEF4F-EE85-669D-FA4E-7B3254EB9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8944DC-72AE-7F71-8932-98F0B175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9.2.4 Iterative Forward Solver (with Neural Network)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3D054-44F7-6E1A-5F2E-4ED048D0B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25245-981E-5233-94F1-0333F42B19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Leon Herrmann &amp; Stefan Kollmannsberger || Deep Learning in Computational Mechanics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AF822-35DC-E81B-7077-867728DC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845240"/>
            <a:ext cx="8343900" cy="39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7547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3347</Words>
  <Application>Microsoft Office PowerPoint</Application>
  <PresentationFormat>On-screen Show (16:9)</PresentationFormat>
  <Paragraphs>458</Paragraphs>
  <Slides>35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Inhalt</vt:lpstr>
      <vt:lpstr>9 Inverse Problems &amp; Deep Learning: Applications</vt:lpstr>
      <vt:lpstr>Contents</vt:lpstr>
      <vt:lpstr>9.2 Ultrasonic Nondestructive Testing</vt:lpstr>
      <vt:lpstr>9.2.1 Acoustic Wave Equation</vt:lpstr>
      <vt:lpstr>9.2.1 Acoustic Wave Equation</vt:lpstr>
      <vt:lpstr>9.2.1 Acoustic Wave Equation – Results </vt:lpstr>
      <vt:lpstr>9.2.3 Physics-Informed Neural Networks</vt:lpstr>
      <vt:lpstr>9.2.4 Iterative Forward Solver (with Neural Network)</vt:lpstr>
      <vt:lpstr>9.2.4 Iterative Forward Solver (with Neural Network)</vt:lpstr>
      <vt:lpstr>Exercises</vt:lpstr>
      <vt:lpstr>9.2.4 Iterative Forward Solver with Neural Network</vt:lpstr>
      <vt:lpstr>9.2.5 Data-Driven Solver</vt:lpstr>
      <vt:lpstr>9.2.5 Data-Driven Solver</vt:lpstr>
      <vt:lpstr>9.2.5 Data-Driven Solver</vt:lpstr>
      <vt:lpstr>9.2.5 Data-Driven Solver</vt:lpstr>
      <vt:lpstr>Exercises</vt:lpstr>
      <vt:lpstr>9.2.5.1 Transfer Learning</vt:lpstr>
      <vt:lpstr>9.2.5.1 Transfer Learning</vt:lpstr>
      <vt:lpstr>9.2.5.1 Transfer Learning</vt:lpstr>
      <vt:lpstr>9.2.5.1 Transfer Learning</vt:lpstr>
      <vt:lpstr>9.2.5.1 Transfer Learning</vt:lpstr>
      <vt:lpstr>9.2.5.1 Transfer Learning</vt:lpstr>
      <vt:lpstr>9.3 Topology Optimization</vt:lpstr>
      <vt:lpstr>9.3 Topology Optimization</vt:lpstr>
      <vt:lpstr>9.3.3.1 Compliance Optimization</vt:lpstr>
      <vt:lpstr>9.3.3 Iterative Forward Solver with Neural Network</vt:lpstr>
      <vt:lpstr>9.3.3 Iterative Forward Solver with Neural Network</vt:lpstr>
      <vt:lpstr>9.3.3 Iterative Forward Solver with Neural Network</vt:lpstr>
      <vt:lpstr>9.3.3.2 Acoustic Topology Optimization</vt:lpstr>
      <vt:lpstr>9.3.3.2 Acoustic Topology Optimization</vt:lpstr>
      <vt:lpstr>9.3.3.2 Acoustic Topology Optimization</vt:lpstr>
      <vt:lpstr>9.3.3 Iterative Forward Solver with Neural Network</vt:lpstr>
      <vt:lpstr>9.3.3 Iterative Forward Solver with Neural Network</vt:lpstr>
      <vt:lpstr>Contents</vt:lpstr>
      <vt:lpstr>9 Inverse Problems &amp; Deep Learning: Applications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588</cp:revision>
  <cp:lastPrinted>2015-07-30T14:04:45Z</cp:lastPrinted>
  <dcterms:created xsi:type="dcterms:W3CDTF">2021-07-15T11:14:40Z</dcterms:created>
  <dcterms:modified xsi:type="dcterms:W3CDTF">2025-04-28T08:37:31Z</dcterms:modified>
</cp:coreProperties>
</file>